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71" r:id="rId3"/>
    <p:sldId id="270" r:id="rId4"/>
    <p:sldId id="274" r:id="rId5"/>
    <p:sldId id="273" r:id="rId6"/>
    <p:sldId id="276" r:id="rId7"/>
    <p:sldId id="275" r:id="rId8"/>
    <p:sldId id="343" r:id="rId9"/>
    <p:sldId id="278" r:id="rId10"/>
    <p:sldId id="272" r:id="rId11"/>
    <p:sldId id="342" r:id="rId12"/>
    <p:sldId id="277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4" r:id="rId38"/>
    <p:sldId id="318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33" r:id="rId48"/>
    <p:sldId id="257" r:id="rId49"/>
    <p:sldId id="258" r:id="rId50"/>
    <p:sldId id="259" r:id="rId51"/>
    <p:sldId id="344" r:id="rId52"/>
    <p:sldId id="260" r:id="rId53"/>
    <p:sldId id="263" r:id="rId54"/>
    <p:sldId id="261" r:id="rId55"/>
    <p:sldId id="262" r:id="rId56"/>
    <p:sldId id="264" r:id="rId57"/>
    <p:sldId id="265" r:id="rId58"/>
    <p:sldId id="266" r:id="rId59"/>
    <p:sldId id="267" r:id="rId60"/>
    <p:sldId id="268" r:id="rId61"/>
    <p:sldId id="314" r:id="rId62"/>
    <p:sldId id="315" r:id="rId63"/>
    <p:sldId id="317" r:id="rId64"/>
    <p:sldId id="316" r:id="rId65"/>
    <p:sldId id="320" r:id="rId66"/>
    <p:sldId id="321" r:id="rId67"/>
    <p:sldId id="319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93E6B-AE56-449E-B92F-7BE58C04C477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E3430-1A60-4831-9818-0B576D1C9E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19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13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80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30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63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31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43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32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88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33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72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34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16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35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52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36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8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37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98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38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35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39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5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14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57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40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58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41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4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42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17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43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1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44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50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45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97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46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1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61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5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62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78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63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13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64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44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65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876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valore di uscita</a:t>
            </a:r>
            <a:r>
              <a:rPr lang="it-IT" baseline="0" dirty="0" smtClean="0"/>
              <a:t> è l’ingresso del ciclo successivo (retroazione).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66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711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67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179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0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69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669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70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06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Tipico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71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85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72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019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73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19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632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74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812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75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614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76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53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77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305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78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243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79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4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83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4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23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01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24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1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25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46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26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53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C0F51-3212-4F3A-9E3B-7914BA3D7B08}" type="slidenum">
              <a:rPr lang="it-IT" smtClean="0">
                <a:solidFill>
                  <a:prstClr val="black"/>
                </a:solidFill>
              </a:rPr>
              <a:pPr/>
              <a:t>27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3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75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48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542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54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75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937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866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2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63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47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89AB7-6FF4-4CDB-BFB0-8392E31A250F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B5A2E-7F82-4265-A2DF-1BD2874D4C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71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6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6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00.png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780.png"/><Relationship Id="rId5" Type="http://schemas.openxmlformats.org/officeDocument/2006/relationships/image" Target="../media/image770.png"/><Relationship Id="rId4" Type="http://schemas.openxmlformats.org/officeDocument/2006/relationships/image" Target="../media/image7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90.png"/><Relationship Id="rId4" Type="http://schemas.openxmlformats.org/officeDocument/2006/relationships/image" Target="../media/image3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380.png"/><Relationship Id="rId4" Type="http://schemas.openxmlformats.org/officeDocument/2006/relationships/image" Target="../media/image4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440.png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470.png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9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9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2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5" y="5644832"/>
            <a:ext cx="1560512" cy="85987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2000" sy="22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1903414" y="5844870"/>
            <a:ext cx="6222278" cy="459797"/>
          </a:xfrm>
          <a:noFill/>
        </p:spPr>
        <p:txBody>
          <a:bodyPr/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Custom Computing and Programmable System Laboratory	</a:t>
            </a:r>
            <a:endParaRPr lang="it-IT" sz="1800" b="1" dirty="0">
              <a:solidFill>
                <a:schemeClr val="tx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309512" y="1416327"/>
            <a:ext cx="984359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  <a:p>
            <a:pPr algn="ctr"/>
            <a:r>
              <a:rPr lang="it-IT" dirty="0"/>
              <a:t>UNIVERSITÀ DEGLI STUDI DI PAVIA</a:t>
            </a:r>
          </a:p>
          <a:p>
            <a:pPr algn="ctr"/>
            <a:r>
              <a:rPr lang="it-IT" dirty="0" smtClean="0"/>
              <a:t>MASTER II LIVELLO IN INGEGNERIA CLINICA </a:t>
            </a:r>
          </a:p>
          <a:p>
            <a:pPr algn="ctr"/>
            <a:endParaRPr lang="it-IT" dirty="0" smtClean="0"/>
          </a:p>
          <a:p>
            <a:pPr algn="ctr"/>
            <a:r>
              <a:rPr lang="it-IT" sz="2000" i="1" dirty="0" smtClean="0"/>
              <a:t>RICERCA E INNOVAZIONE IN SANITÀ</a:t>
            </a:r>
          </a:p>
          <a:p>
            <a:pPr algn="ctr"/>
            <a:endParaRPr lang="it-IT" sz="3200" dirty="0"/>
          </a:p>
          <a:p>
            <a:pPr algn="ctr" eaLnBrk="0" hangingPunct="0"/>
            <a:r>
              <a:rPr lang="it-IT" sz="3200" b="1" dirty="0" smtClean="0"/>
              <a:t>MODELLI REALISTICI DI SIMULAZIONE DI CELLULE NEURONALI: IL PROGETTO HUMAN BRAIN</a:t>
            </a:r>
            <a:endParaRPr lang="it-IT" b="1" dirty="0" smtClean="0"/>
          </a:p>
          <a:p>
            <a:pPr algn="ctr"/>
            <a:endParaRPr lang="it-IT" dirty="0"/>
          </a:p>
        </p:txBody>
      </p:sp>
      <p:pic>
        <p:nvPicPr>
          <p:cNvPr id="7" name="Immagine 5" descr="logocol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82" y="206488"/>
            <a:ext cx="13652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7451565" y="4830730"/>
            <a:ext cx="418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Dott.ssa Ing. Giordana </a:t>
            </a:r>
            <a:r>
              <a:rPr lang="it-IT" sz="2400" dirty="0" err="1" smtClean="0"/>
              <a:t>Florimbi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251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79139" y="301337"/>
            <a:ext cx="563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FASI HUMAN BRAIN PROJECT</a:t>
            </a:r>
            <a:endParaRPr lang="it-IT" sz="3600" dirty="0">
              <a:solidFill>
                <a:srgbClr val="0070C0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526473" y="1460768"/>
            <a:ext cx="11139054" cy="5102500"/>
            <a:chOff x="405246" y="1309254"/>
            <a:chExt cx="11139054" cy="5102500"/>
          </a:xfrm>
        </p:grpSpPr>
        <p:sp>
          <p:nvSpPr>
            <p:cNvPr id="2" name="Freccia bidirezionale orizzontale 1"/>
            <p:cNvSpPr/>
            <p:nvPr/>
          </p:nvSpPr>
          <p:spPr>
            <a:xfrm>
              <a:off x="665018" y="1735282"/>
              <a:ext cx="10494818" cy="897081"/>
            </a:xfrm>
            <a:prstGeom prst="leftRightArrow">
              <a:avLst/>
            </a:prstGeom>
            <a:solidFill>
              <a:srgbClr val="00B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DURATA PROGETTO</a:t>
              </a:r>
              <a:endPara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405246" y="1309254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smtClean="0">
                  <a:solidFill>
                    <a:srgbClr val="0070C0"/>
                  </a:solidFill>
                </a:rPr>
                <a:t>2013</a:t>
              </a:r>
              <a:endParaRPr lang="it-IT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10628665" y="1309254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smtClean="0">
                  <a:solidFill>
                    <a:srgbClr val="0070C0"/>
                  </a:solidFill>
                </a:rPr>
                <a:t>2023</a:t>
              </a:r>
              <a:endParaRPr lang="it-IT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Freccia bidirezionale orizzontale 9"/>
            <p:cNvSpPr/>
            <p:nvPr/>
          </p:nvSpPr>
          <p:spPr>
            <a:xfrm>
              <a:off x="665018" y="3404754"/>
              <a:ext cx="3071938" cy="550718"/>
            </a:xfrm>
            <a:prstGeom prst="leftRightArrow">
              <a:avLst/>
            </a:pr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>
                  <a:solidFill>
                    <a:schemeClr val="tx1"/>
                  </a:solidFill>
                </a:rPr>
                <a:t>RAMP-UP PHASE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1" name="Freccia bidirezionale orizzontale 10"/>
            <p:cNvSpPr/>
            <p:nvPr/>
          </p:nvSpPr>
          <p:spPr>
            <a:xfrm>
              <a:off x="3736956" y="5861036"/>
              <a:ext cx="7422880" cy="550718"/>
            </a:xfrm>
            <a:prstGeom prst="leftRight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OPERATIONAL PHASE</a:t>
              </a:r>
              <a:endPara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3157912" y="2701718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smtClean="0">
                  <a:solidFill>
                    <a:srgbClr val="0070C0"/>
                  </a:solidFill>
                </a:rPr>
                <a:t>2016</a:t>
              </a:r>
              <a:endParaRPr lang="it-IT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1658210" y="3850364"/>
              <a:ext cx="1085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smtClean="0">
                  <a:solidFill>
                    <a:srgbClr val="FF0000"/>
                  </a:solidFill>
                </a:rPr>
                <a:t>54 MLN €</a:t>
              </a:r>
              <a:endParaRPr lang="it-IT" i="1" dirty="0">
                <a:solidFill>
                  <a:srgbClr val="FF0000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5369650" y="2447697"/>
              <a:ext cx="14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smtClean="0">
                  <a:solidFill>
                    <a:srgbClr val="FF0000"/>
                  </a:solidFill>
                </a:rPr>
                <a:t>1 MILIARDO €</a:t>
              </a:r>
              <a:endParaRPr lang="it-IT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/>
          <a:srcRect l="34698" t="35178" r="20720" b="29224"/>
          <a:stretch/>
        </p:blipFill>
        <p:spPr>
          <a:xfrm>
            <a:off x="2505829" y="4371210"/>
            <a:ext cx="3575992" cy="16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t="26667" r="2432" b="21194"/>
          <a:stretch/>
        </p:blipFill>
        <p:spPr>
          <a:xfrm>
            <a:off x="1166623" y="934020"/>
            <a:ext cx="10652336" cy="4605465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4162812" y="287689"/>
            <a:ext cx="381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BUDGET PER PAESE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66623" y="1746913"/>
            <a:ext cx="1399154" cy="245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Elbow Connector 7"/>
          <p:cNvCxnSpPr>
            <a:stCxn id="6" idx="2"/>
          </p:cNvCxnSpPr>
          <p:nvPr/>
        </p:nvCxnSpPr>
        <p:spPr>
          <a:xfrm rot="10800000" flipV="1">
            <a:off x="955343" y="1869742"/>
            <a:ext cx="211280" cy="4005581"/>
          </a:xfrm>
          <a:prstGeom prst="bentConnector2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677" y="5875324"/>
            <a:ext cx="59800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BUDGET PAVIA €4m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Altri poli italiani: Firenze, Torino, Milano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45" y="595419"/>
            <a:ext cx="3945828" cy="163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263" y="2441495"/>
            <a:ext cx="1053058" cy="113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9" y="848014"/>
            <a:ext cx="7121566" cy="113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784321" y="133412"/>
            <a:ext cx="253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HBP A PAVIA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8" name="Immagine 12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82" y="2233310"/>
            <a:ext cx="2808303" cy="154743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2000" sy="22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257432" y="4033335"/>
            <a:ext cx="11629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L’obiettivo del polo pavese è quello di modellizzare </a:t>
            </a:r>
            <a:r>
              <a:rPr lang="it-IT" sz="2800" dirty="0"/>
              <a:t>matematicamente il </a:t>
            </a:r>
            <a:r>
              <a:rPr lang="it-IT" sz="2800" b="1" dirty="0" smtClean="0"/>
              <a:t>cervelletto</a:t>
            </a:r>
            <a:r>
              <a:rPr lang="it-IT" sz="2800" dirty="0" smtClean="0"/>
              <a:t> e di realizzarne un’implementazione computazionale realistica.</a:t>
            </a:r>
          </a:p>
          <a:p>
            <a:pPr algn="just"/>
            <a:endParaRPr lang="it-IT" sz="2800" dirty="0" smtClean="0"/>
          </a:p>
          <a:p>
            <a:pPr algn="just"/>
            <a:r>
              <a:rPr lang="it-IT" sz="2800" dirty="0" smtClean="0"/>
              <a:t>I modelli </a:t>
            </a:r>
            <a:r>
              <a:rPr lang="it-IT" sz="2800" dirty="0"/>
              <a:t>delle </a:t>
            </a:r>
            <a:r>
              <a:rPr lang="it-IT" sz="2800" dirty="0" smtClean="0"/>
              <a:t>cellule cerebellari vengono implementati su </a:t>
            </a:r>
            <a:r>
              <a:rPr lang="it-IT" sz="2800" b="1" dirty="0"/>
              <a:t>tecnologie</a:t>
            </a:r>
            <a:r>
              <a:rPr lang="it-IT" sz="2800" dirty="0"/>
              <a:t> tradizionalmente </a:t>
            </a:r>
            <a:r>
              <a:rPr lang="it-IT" sz="2800" b="1" dirty="0"/>
              <a:t>efficienti</a:t>
            </a:r>
            <a:r>
              <a:rPr lang="it-IT" sz="2800" dirty="0"/>
              <a:t> in termini di velocità di esecuzione delle </a:t>
            </a:r>
            <a:r>
              <a:rPr lang="it-IT" sz="2800" dirty="0" smtClean="0"/>
              <a:t>simulazioni. </a:t>
            </a:r>
          </a:p>
        </p:txBody>
      </p:sp>
    </p:spTree>
    <p:extLst>
      <p:ext uri="{BB962C8B-B14F-4D97-AF65-F5344CB8AC3E}">
        <p14:creationId xmlns:p14="http://schemas.microsoft.com/office/powerpoint/2010/main" val="19183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6300178" y="1090696"/>
            <a:ext cx="55763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La </a:t>
            </a:r>
            <a:r>
              <a:rPr lang="it-IT" sz="2400" b="1" dirty="0" smtClean="0"/>
              <a:t>corteccia cerebellare </a:t>
            </a:r>
            <a:r>
              <a:rPr lang="it-IT" sz="2400" dirty="0" smtClean="0"/>
              <a:t>presenta cinque tipi di neuroni: </a:t>
            </a:r>
            <a:r>
              <a:rPr lang="it-IT" sz="2400" b="1" dirty="0" smtClean="0"/>
              <a:t>cellula stellata</a:t>
            </a:r>
            <a:r>
              <a:rPr lang="it-IT" sz="2400" dirty="0" smtClean="0"/>
              <a:t>, </a:t>
            </a:r>
            <a:r>
              <a:rPr lang="it-IT" sz="2400" b="1" dirty="0" smtClean="0"/>
              <a:t>cellula di </a:t>
            </a:r>
            <a:r>
              <a:rPr lang="it-IT" sz="2400" b="1" dirty="0" err="1" smtClean="0"/>
              <a:t>Purkinje</a:t>
            </a:r>
            <a:r>
              <a:rPr lang="it-IT" sz="2400" dirty="0" smtClean="0"/>
              <a:t>, </a:t>
            </a:r>
            <a:r>
              <a:rPr lang="it-IT" sz="2400" b="1" dirty="0" smtClean="0"/>
              <a:t>cellula a canestro</a:t>
            </a:r>
            <a:r>
              <a:rPr lang="it-IT" sz="2400" dirty="0" smtClean="0"/>
              <a:t>, </a:t>
            </a:r>
            <a:r>
              <a:rPr lang="it-IT" sz="2400" b="1" dirty="0" smtClean="0"/>
              <a:t>cellula del Golgi </a:t>
            </a:r>
            <a:r>
              <a:rPr lang="it-IT" sz="2400" dirty="0" smtClean="0"/>
              <a:t>e </a:t>
            </a:r>
            <a:r>
              <a:rPr lang="it-IT" sz="2400" b="1" dirty="0" smtClean="0"/>
              <a:t>cellula dei granuli</a:t>
            </a:r>
            <a:r>
              <a:rPr lang="it-IT" sz="2400" dirty="0" smtClean="0"/>
              <a:t>.</a:t>
            </a:r>
          </a:p>
          <a:p>
            <a:pPr algn="just"/>
            <a:endParaRPr lang="it-IT" sz="2400" b="1" dirty="0" smtClean="0"/>
          </a:p>
          <a:p>
            <a:pPr algn="just"/>
            <a:endParaRPr lang="it-IT" sz="2400" b="1" dirty="0"/>
          </a:p>
          <a:p>
            <a:pPr algn="just"/>
            <a:r>
              <a:rPr lang="it-IT" sz="2400" dirty="0"/>
              <a:t>La corteccia è costituita da tre strati: </a:t>
            </a:r>
            <a:r>
              <a:rPr lang="it-IT" sz="2400" b="1" dirty="0"/>
              <a:t>strato delle cellule dei granuli</a:t>
            </a:r>
            <a:r>
              <a:rPr lang="it-IT" sz="2400" dirty="0"/>
              <a:t>, </a:t>
            </a:r>
            <a:r>
              <a:rPr lang="it-IT" sz="2400" b="1" dirty="0"/>
              <a:t>strato delle cellule di </a:t>
            </a:r>
            <a:r>
              <a:rPr lang="it-IT" sz="2400" b="1" dirty="0" err="1"/>
              <a:t>Purkinje</a:t>
            </a:r>
            <a:r>
              <a:rPr lang="it-IT" sz="2400" dirty="0"/>
              <a:t> e </a:t>
            </a:r>
            <a:r>
              <a:rPr lang="it-IT" sz="2400" b="1" dirty="0"/>
              <a:t>strato </a:t>
            </a:r>
            <a:r>
              <a:rPr lang="it-IT" sz="2400" b="1" dirty="0" smtClean="0"/>
              <a:t>molecolare</a:t>
            </a:r>
            <a:r>
              <a:rPr lang="it-IT" sz="2400" dirty="0" smtClean="0"/>
              <a:t>.</a:t>
            </a:r>
            <a:endParaRPr lang="it-IT" sz="2400" dirty="0"/>
          </a:p>
          <a:p>
            <a:pPr algn="just"/>
            <a:endParaRPr lang="it-IT" sz="2400" dirty="0" smtClean="0"/>
          </a:p>
          <a:p>
            <a:pPr algn="just"/>
            <a:endParaRPr lang="it-IT" sz="2400" dirty="0" smtClean="0"/>
          </a:p>
          <a:p>
            <a:pPr algn="just"/>
            <a:r>
              <a:rPr lang="it-IT" sz="2400" dirty="0"/>
              <a:t>I segnali entrano nella corteccia attraverso la </a:t>
            </a:r>
            <a:r>
              <a:rPr lang="it-IT" sz="2400" b="1" dirty="0"/>
              <a:t>fibra </a:t>
            </a:r>
            <a:r>
              <a:rPr lang="it-IT" sz="2400" b="1" dirty="0" err="1"/>
              <a:t>muscoide</a:t>
            </a:r>
            <a:r>
              <a:rPr lang="it-IT" sz="2400" dirty="0"/>
              <a:t> e quella </a:t>
            </a:r>
            <a:r>
              <a:rPr lang="it-IT" sz="2400" b="1" dirty="0"/>
              <a:t>rampicante</a:t>
            </a:r>
            <a:r>
              <a:rPr lang="it-IT" sz="2400" dirty="0"/>
              <a:t> ed escono attraverso l’</a:t>
            </a:r>
            <a:r>
              <a:rPr lang="it-IT" sz="2400" b="1" dirty="0"/>
              <a:t>assone della cellula di </a:t>
            </a:r>
            <a:r>
              <a:rPr lang="it-IT" sz="2400" b="1" dirty="0" err="1" smtClean="0"/>
              <a:t>Purkinje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pic>
        <p:nvPicPr>
          <p:cNvPr id="10" name="Immagine 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755" y="1382982"/>
            <a:ext cx="5786120" cy="4774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e 4"/>
          <p:cNvSpPr/>
          <p:nvPr/>
        </p:nvSpPr>
        <p:spPr>
          <a:xfrm>
            <a:off x="722094" y="4405118"/>
            <a:ext cx="1195544" cy="11554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1319866" y="4405118"/>
            <a:ext cx="928048" cy="10379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1538231" y="3142343"/>
            <a:ext cx="1542196" cy="1273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 rot="2833492">
            <a:off x="3036835" y="3332908"/>
            <a:ext cx="1094946" cy="1229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 rot="16200000">
            <a:off x="3768067" y="3252574"/>
            <a:ext cx="1246188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278475" y="1950188"/>
            <a:ext cx="927100" cy="45273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5278475" y="2468655"/>
            <a:ext cx="927100" cy="56103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5278475" y="3317563"/>
            <a:ext cx="927100" cy="63922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 rot="20807056">
            <a:off x="2379720" y="3975359"/>
            <a:ext cx="472151" cy="1603802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EE2D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 rot="20069469">
            <a:off x="4089928" y="3557880"/>
            <a:ext cx="634621" cy="1603802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EE2D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 rot="20807056">
            <a:off x="2821170" y="3850545"/>
            <a:ext cx="428944" cy="1603802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EE2D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80256" y="248297"/>
            <a:ext cx="10768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I NEURONI E LE SINAPSI DELLA CORTECCIA CEREBELLARE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87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7" grpId="0" animBg="1"/>
      <p:bldP spid="24" grpId="0" animBg="1"/>
      <p:bldP spid="25" grpId="0" animBg="1"/>
      <p:bldP spid="6" grpId="0" animBg="1"/>
      <p:bldP spid="6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219949" y="1183772"/>
            <a:ext cx="7411424" cy="4711418"/>
            <a:chOff x="443239" y="854162"/>
            <a:chExt cx="7411424" cy="471141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39" y="1056067"/>
              <a:ext cx="7411424" cy="4509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452324" y="854162"/>
              <a:ext cx="2216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SINAPSI ECCITATORIA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535135" y="4580234"/>
              <a:ext cx="2050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SINAPSI INIBITORIA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Ovale 5"/>
          <p:cNvSpPr/>
          <p:nvPr/>
        </p:nvSpPr>
        <p:spPr>
          <a:xfrm>
            <a:off x="2894578" y="4507909"/>
            <a:ext cx="446088" cy="4019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2671534" y="2443147"/>
            <a:ext cx="446088" cy="4019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7125889" y="788997"/>
            <a:ext cx="48428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I neuroni comunicano tra loro attraverso sinapsi che possono essere </a:t>
            </a:r>
            <a:r>
              <a:rPr lang="it-IT" sz="2400" b="1" dirty="0" smtClean="0"/>
              <a:t>eccitatorie</a:t>
            </a:r>
            <a:r>
              <a:rPr lang="it-IT" sz="2400" dirty="0" smtClean="0"/>
              <a:t> o </a:t>
            </a:r>
            <a:r>
              <a:rPr lang="it-IT" sz="2400" b="1" dirty="0" smtClean="0"/>
              <a:t>inibitorie</a:t>
            </a:r>
            <a:r>
              <a:rPr lang="it-IT" sz="2400" dirty="0" smtClean="0"/>
              <a:t>.</a:t>
            </a:r>
          </a:p>
          <a:p>
            <a:pPr algn="just"/>
            <a:endParaRPr lang="it-IT" sz="2400" dirty="0" smtClean="0"/>
          </a:p>
          <a:p>
            <a:pPr algn="just"/>
            <a:r>
              <a:rPr lang="it-IT" sz="2400" dirty="0" smtClean="0"/>
              <a:t>La cellula granulare, ad esempio, costituisce una </a:t>
            </a:r>
            <a:r>
              <a:rPr lang="it-IT" sz="2400" b="1" dirty="0" smtClean="0"/>
              <a:t>sinapsi eccitatoria</a:t>
            </a:r>
            <a:r>
              <a:rPr lang="it-IT" sz="2400" dirty="0" smtClean="0"/>
              <a:t> con la fibra muscoide ed una </a:t>
            </a:r>
            <a:r>
              <a:rPr lang="it-IT" sz="2400" b="1" dirty="0" smtClean="0"/>
              <a:t>inibitoria</a:t>
            </a:r>
            <a:r>
              <a:rPr lang="it-IT" sz="2400" dirty="0" smtClean="0"/>
              <a:t> con la cellula del Golgi.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A seguito del segnale ricevuto attraverso una </a:t>
            </a:r>
            <a:r>
              <a:rPr lang="it-IT" sz="2400" b="1" dirty="0"/>
              <a:t>sinapsi eccitatoria</a:t>
            </a:r>
            <a:r>
              <a:rPr lang="it-IT" sz="2400" dirty="0"/>
              <a:t> la cellula granulare aumenta il valore del potenziale di membrana; viceversa, esso diminuisce in presenza di una </a:t>
            </a:r>
            <a:r>
              <a:rPr lang="it-IT" sz="2400" b="1" dirty="0"/>
              <a:t>sinapsi </a:t>
            </a:r>
            <a:r>
              <a:rPr lang="it-IT" sz="2400" b="1" dirty="0" smtClean="0"/>
              <a:t>inibitoria.</a:t>
            </a:r>
            <a:endParaRPr lang="it-IT" sz="2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884963" y="207831"/>
            <a:ext cx="4635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CIRCUITO CEREBELLARE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50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5" y="1816537"/>
            <a:ext cx="11455848" cy="400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3" name="Connettore 2 12"/>
          <p:cNvCxnSpPr/>
          <p:nvPr/>
        </p:nvCxnSpPr>
        <p:spPr>
          <a:xfrm>
            <a:off x="448786" y="3823223"/>
            <a:ext cx="129698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3090111" y="2832621"/>
            <a:ext cx="669884" cy="35123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3124995" y="4467845"/>
            <a:ext cx="635000" cy="2198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4172436" y="2144432"/>
            <a:ext cx="648494" cy="2227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4185930" y="5269589"/>
            <a:ext cx="635000" cy="2198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5029690" y="1919263"/>
            <a:ext cx="799306" cy="4479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H="1" flipV="1">
            <a:off x="5023495" y="5267130"/>
            <a:ext cx="1058783" cy="30145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686875" y="2656974"/>
            <a:ext cx="1747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</a:rPr>
              <a:t>POTENZIALE</a:t>
            </a: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D’AZIONE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691758" y="1354872"/>
            <a:ext cx="1739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00B050"/>
                </a:solidFill>
              </a:rPr>
              <a:t>IONI CALCIO</a:t>
            </a:r>
            <a:endParaRPr lang="it-IT" sz="2400" b="1" i="1" dirty="0">
              <a:solidFill>
                <a:srgbClr val="00B050"/>
              </a:solidFill>
            </a:endParaRPr>
          </a:p>
        </p:txBody>
      </p:sp>
      <p:sp>
        <p:nvSpPr>
          <p:cNvPr id="58" name="Ovale 57"/>
          <p:cNvSpPr/>
          <p:nvPr/>
        </p:nvSpPr>
        <p:spPr>
          <a:xfrm>
            <a:off x="5061745" y="2670062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Ovale 58"/>
          <p:cNvSpPr/>
          <p:nvPr/>
        </p:nvSpPr>
        <p:spPr>
          <a:xfrm>
            <a:off x="4865690" y="3272791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Ovale 59"/>
          <p:cNvSpPr/>
          <p:nvPr/>
        </p:nvSpPr>
        <p:spPr>
          <a:xfrm>
            <a:off x="5235506" y="3395194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60"/>
          <p:cNvSpPr/>
          <p:nvPr/>
        </p:nvSpPr>
        <p:spPr>
          <a:xfrm>
            <a:off x="4922840" y="3895586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Ovale 61"/>
          <p:cNvSpPr/>
          <p:nvPr/>
        </p:nvSpPr>
        <p:spPr>
          <a:xfrm>
            <a:off x="4980559" y="4305286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e 62"/>
          <p:cNvSpPr/>
          <p:nvPr/>
        </p:nvSpPr>
        <p:spPr>
          <a:xfrm>
            <a:off x="5252245" y="4776635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Ovale 63"/>
          <p:cNvSpPr/>
          <p:nvPr/>
        </p:nvSpPr>
        <p:spPr>
          <a:xfrm>
            <a:off x="5334795" y="4267723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>
            <a:off x="5558987" y="2524837"/>
            <a:ext cx="609341" cy="243764"/>
          </a:xfrm>
          <a:prstGeom prst="rect">
            <a:avLst/>
          </a:prstGeom>
          <a:solidFill>
            <a:srgbClr val="00EE2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1" name="Connettore 2 70"/>
          <p:cNvCxnSpPr/>
          <p:nvPr/>
        </p:nvCxnSpPr>
        <p:spPr>
          <a:xfrm>
            <a:off x="8876283" y="3797823"/>
            <a:ext cx="129698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sellaDiTesto 72"/>
          <p:cNvSpPr txBox="1"/>
          <p:nvPr/>
        </p:nvSpPr>
        <p:spPr>
          <a:xfrm>
            <a:off x="7819708" y="2105585"/>
            <a:ext cx="1886607" cy="523220"/>
          </a:xfrm>
          <a:prstGeom prst="rect">
            <a:avLst/>
          </a:prstGeom>
          <a:solidFill>
            <a:srgbClr val="00EE2D"/>
          </a:solidFill>
        </p:spPr>
        <p:txBody>
          <a:bodyPr wrap="none" rtlCol="0">
            <a:spAutoFit/>
          </a:bodyPr>
          <a:lstStyle/>
          <a:p>
            <a:r>
              <a:rPr lang="it-IT" sz="2800" b="1" i="1" dirty="0" smtClean="0">
                <a:solidFill>
                  <a:srgbClr val="007434"/>
                </a:solidFill>
              </a:rPr>
              <a:t>RECETTORE</a:t>
            </a:r>
            <a:endParaRPr lang="it-IT" sz="2800" b="1" i="1" dirty="0">
              <a:solidFill>
                <a:srgbClr val="007434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52787" y="5523487"/>
            <a:ext cx="345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smtClean="0"/>
              <a:t>TERMINAZIONE PRESINAPTICA</a:t>
            </a:r>
            <a:endParaRPr lang="it-IT" b="1" i="1" dirty="0"/>
          </a:p>
        </p:txBody>
      </p:sp>
      <p:sp>
        <p:nvSpPr>
          <p:cNvPr id="75" name="CasellaDiTesto 74"/>
          <p:cNvSpPr txBox="1"/>
          <p:nvPr/>
        </p:nvSpPr>
        <p:spPr>
          <a:xfrm>
            <a:off x="8032659" y="5523487"/>
            <a:ext cx="3592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smtClean="0"/>
              <a:t>TERMINAZIONE POSTSINAPTICA</a:t>
            </a:r>
            <a:endParaRPr lang="it-IT" b="1" i="1" dirty="0"/>
          </a:p>
        </p:txBody>
      </p:sp>
      <p:sp>
        <p:nvSpPr>
          <p:cNvPr id="72" name="Ovale 71"/>
          <p:cNvSpPr/>
          <p:nvPr/>
        </p:nvSpPr>
        <p:spPr>
          <a:xfrm>
            <a:off x="5529958" y="2565439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Rettangolo 73"/>
          <p:cNvSpPr/>
          <p:nvPr/>
        </p:nvSpPr>
        <p:spPr>
          <a:xfrm>
            <a:off x="5472937" y="3024638"/>
            <a:ext cx="609341" cy="243764"/>
          </a:xfrm>
          <a:prstGeom prst="rect">
            <a:avLst/>
          </a:prstGeom>
          <a:solidFill>
            <a:srgbClr val="00EE2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Ovale 75"/>
          <p:cNvSpPr/>
          <p:nvPr/>
        </p:nvSpPr>
        <p:spPr>
          <a:xfrm>
            <a:off x="5443908" y="3065240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Rettangolo 76"/>
          <p:cNvSpPr/>
          <p:nvPr/>
        </p:nvSpPr>
        <p:spPr>
          <a:xfrm>
            <a:off x="5438460" y="3743866"/>
            <a:ext cx="609341" cy="243764"/>
          </a:xfrm>
          <a:prstGeom prst="rect">
            <a:avLst/>
          </a:prstGeom>
          <a:solidFill>
            <a:srgbClr val="00EE2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Ovale 77"/>
          <p:cNvSpPr/>
          <p:nvPr/>
        </p:nvSpPr>
        <p:spPr>
          <a:xfrm>
            <a:off x="5429343" y="3812678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Rettangolo 78"/>
          <p:cNvSpPr/>
          <p:nvPr/>
        </p:nvSpPr>
        <p:spPr>
          <a:xfrm>
            <a:off x="5588016" y="4629125"/>
            <a:ext cx="609341" cy="243764"/>
          </a:xfrm>
          <a:prstGeom prst="rect">
            <a:avLst/>
          </a:prstGeom>
          <a:solidFill>
            <a:srgbClr val="00EE2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Ovale 79"/>
          <p:cNvSpPr/>
          <p:nvPr/>
        </p:nvSpPr>
        <p:spPr>
          <a:xfrm>
            <a:off x="5558987" y="4669727"/>
            <a:ext cx="190500" cy="162559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/>
          <p:cNvGrpSpPr/>
          <p:nvPr/>
        </p:nvGrpSpPr>
        <p:grpSpPr>
          <a:xfrm>
            <a:off x="3883373" y="2349936"/>
            <a:ext cx="634584" cy="557737"/>
            <a:chOff x="3759995" y="2670062"/>
            <a:chExt cx="634584" cy="557737"/>
          </a:xfrm>
        </p:grpSpPr>
        <p:sp>
          <p:nvSpPr>
            <p:cNvPr id="9" name="Ovale 8"/>
            <p:cNvSpPr/>
            <p:nvPr/>
          </p:nvSpPr>
          <p:spPr>
            <a:xfrm>
              <a:off x="3759995" y="2670062"/>
              <a:ext cx="634584" cy="5577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Ovale 80"/>
            <p:cNvSpPr/>
            <p:nvPr/>
          </p:nvSpPr>
          <p:spPr>
            <a:xfrm>
              <a:off x="3886787" y="2792664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Ovale 81"/>
            <p:cNvSpPr/>
            <p:nvPr/>
          </p:nvSpPr>
          <p:spPr>
            <a:xfrm>
              <a:off x="3996101" y="3015561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Ovale 82"/>
            <p:cNvSpPr/>
            <p:nvPr/>
          </p:nvSpPr>
          <p:spPr>
            <a:xfrm>
              <a:off x="4186601" y="2822462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0" name="Gruppo 89"/>
          <p:cNvGrpSpPr/>
          <p:nvPr/>
        </p:nvGrpSpPr>
        <p:grpSpPr>
          <a:xfrm>
            <a:off x="3088992" y="3308011"/>
            <a:ext cx="634584" cy="557737"/>
            <a:chOff x="3759995" y="2670062"/>
            <a:chExt cx="634584" cy="557737"/>
          </a:xfrm>
        </p:grpSpPr>
        <p:sp>
          <p:nvSpPr>
            <p:cNvPr id="91" name="Ovale 90"/>
            <p:cNvSpPr/>
            <p:nvPr/>
          </p:nvSpPr>
          <p:spPr>
            <a:xfrm>
              <a:off x="3759995" y="2670062"/>
              <a:ext cx="634584" cy="5577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Ovale 91"/>
            <p:cNvSpPr/>
            <p:nvPr/>
          </p:nvSpPr>
          <p:spPr>
            <a:xfrm>
              <a:off x="3886787" y="2792664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Ovale 92"/>
            <p:cNvSpPr/>
            <p:nvPr/>
          </p:nvSpPr>
          <p:spPr>
            <a:xfrm>
              <a:off x="3996101" y="3015561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4" name="Ovale 93"/>
            <p:cNvSpPr/>
            <p:nvPr/>
          </p:nvSpPr>
          <p:spPr>
            <a:xfrm>
              <a:off x="4186601" y="2822462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5" name="Gruppo 94"/>
          <p:cNvGrpSpPr/>
          <p:nvPr/>
        </p:nvGrpSpPr>
        <p:grpSpPr>
          <a:xfrm>
            <a:off x="4122757" y="3045683"/>
            <a:ext cx="634584" cy="557737"/>
            <a:chOff x="3759995" y="2670062"/>
            <a:chExt cx="634584" cy="557737"/>
          </a:xfrm>
        </p:grpSpPr>
        <p:sp>
          <p:nvSpPr>
            <p:cNvPr id="96" name="Ovale 95"/>
            <p:cNvSpPr/>
            <p:nvPr/>
          </p:nvSpPr>
          <p:spPr>
            <a:xfrm>
              <a:off x="3759995" y="2670062"/>
              <a:ext cx="634584" cy="5577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Ovale 96"/>
            <p:cNvSpPr/>
            <p:nvPr/>
          </p:nvSpPr>
          <p:spPr>
            <a:xfrm>
              <a:off x="3886787" y="2792664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8" name="Ovale 97"/>
            <p:cNvSpPr/>
            <p:nvPr/>
          </p:nvSpPr>
          <p:spPr>
            <a:xfrm>
              <a:off x="3996101" y="3015561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Ovale 98"/>
            <p:cNvSpPr/>
            <p:nvPr/>
          </p:nvSpPr>
          <p:spPr>
            <a:xfrm>
              <a:off x="4186601" y="2822462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0" name="Gruppo 99"/>
          <p:cNvGrpSpPr/>
          <p:nvPr/>
        </p:nvGrpSpPr>
        <p:grpSpPr>
          <a:xfrm>
            <a:off x="3388806" y="4026417"/>
            <a:ext cx="634584" cy="557737"/>
            <a:chOff x="3759995" y="2670062"/>
            <a:chExt cx="634584" cy="557737"/>
          </a:xfrm>
        </p:grpSpPr>
        <p:sp>
          <p:nvSpPr>
            <p:cNvPr id="101" name="Ovale 100"/>
            <p:cNvSpPr/>
            <p:nvPr/>
          </p:nvSpPr>
          <p:spPr>
            <a:xfrm>
              <a:off x="3759995" y="2670062"/>
              <a:ext cx="634584" cy="5577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Ovale 101"/>
            <p:cNvSpPr/>
            <p:nvPr/>
          </p:nvSpPr>
          <p:spPr>
            <a:xfrm>
              <a:off x="3886787" y="2792664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102"/>
            <p:cNvSpPr/>
            <p:nvPr/>
          </p:nvSpPr>
          <p:spPr>
            <a:xfrm>
              <a:off x="3996101" y="3015561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103"/>
            <p:cNvSpPr/>
            <p:nvPr/>
          </p:nvSpPr>
          <p:spPr>
            <a:xfrm>
              <a:off x="4186601" y="2822462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5" name="Gruppo 104"/>
          <p:cNvGrpSpPr/>
          <p:nvPr/>
        </p:nvGrpSpPr>
        <p:grpSpPr>
          <a:xfrm>
            <a:off x="4200665" y="4371916"/>
            <a:ext cx="634584" cy="557737"/>
            <a:chOff x="3759995" y="2670062"/>
            <a:chExt cx="634584" cy="557737"/>
          </a:xfrm>
        </p:grpSpPr>
        <p:sp>
          <p:nvSpPr>
            <p:cNvPr id="106" name="Ovale 105"/>
            <p:cNvSpPr/>
            <p:nvPr/>
          </p:nvSpPr>
          <p:spPr>
            <a:xfrm>
              <a:off x="3759995" y="2670062"/>
              <a:ext cx="634584" cy="5577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7" name="Ovale 106"/>
            <p:cNvSpPr/>
            <p:nvPr/>
          </p:nvSpPr>
          <p:spPr>
            <a:xfrm>
              <a:off x="3886787" y="2792664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8" name="Ovale 107"/>
            <p:cNvSpPr/>
            <p:nvPr/>
          </p:nvSpPr>
          <p:spPr>
            <a:xfrm>
              <a:off x="3996101" y="3015561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Ovale 108"/>
            <p:cNvSpPr/>
            <p:nvPr/>
          </p:nvSpPr>
          <p:spPr>
            <a:xfrm>
              <a:off x="4186601" y="2822462"/>
              <a:ext cx="190500" cy="1625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6" name="CasellaDiTesto 65"/>
          <p:cNvSpPr txBox="1"/>
          <p:nvPr/>
        </p:nvSpPr>
        <p:spPr>
          <a:xfrm>
            <a:off x="2283871" y="177018"/>
            <a:ext cx="811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TRASMISSIONE DEL POTENZIALE D’AZIONE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7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38" grpId="0" animBg="1"/>
      <p:bldP spid="73" grpId="0" animBg="1"/>
      <p:bldP spid="72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687588" y="240221"/>
            <a:ext cx="8882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COME MODELLIZZARE L’ATTIVITÀ DEI NEURONI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3" name="CasellaDiTesto 1"/>
          <p:cNvSpPr txBox="1"/>
          <p:nvPr/>
        </p:nvSpPr>
        <p:spPr>
          <a:xfrm>
            <a:off x="203687" y="1762316"/>
            <a:ext cx="118506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In letteratura esistono diversi </a:t>
            </a:r>
            <a:r>
              <a:rPr lang="it-IT" sz="2800" b="1" dirty="0" smtClean="0"/>
              <a:t>modelli</a:t>
            </a:r>
            <a:r>
              <a:rPr lang="it-IT" sz="2800" dirty="0" smtClean="0"/>
              <a:t> che descrivono l’attività neuronale in modo </a:t>
            </a:r>
            <a:r>
              <a:rPr lang="it-IT" sz="2800" b="1" dirty="0" smtClean="0"/>
              <a:t>più o meno realistico</a:t>
            </a:r>
            <a:r>
              <a:rPr lang="it-IT" sz="2800" dirty="0" smtClean="0"/>
              <a:t>.</a:t>
            </a:r>
          </a:p>
          <a:p>
            <a:pPr algn="just"/>
            <a:r>
              <a:rPr lang="it-IT" sz="2800" dirty="0" smtClean="0"/>
              <a:t>Essi possono essere scritti utilizzando equazioni differenziali ordinarie (</a:t>
            </a:r>
            <a:r>
              <a:rPr lang="it-IT" sz="2800" b="1" dirty="0" smtClean="0"/>
              <a:t>ODE</a:t>
            </a:r>
            <a:r>
              <a:rPr lang="it-IT" sz="2800" dirty="0" smtClean="0"/>
              <a:t>).</a:t>
            </a:r>
          </a:p>
          <a:p>
            <a:pPr algn="just"/>
            <a:r>
              <a:rPr lang="it-IT" sz="2800" dirty="0" smtClean="0"/>
              <a:t>I modelli differiscono per:</a:t>
            </a:r>
          </a:p>
          <a:p>
            <a:pPr algn="just"/>
            <a:endParaRPr lang="it-IT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 smtClean="0"/>
              <a:t>le </a:t>
            </a:r>
            <a:r>
              <a:rPr lang="it-IT" sz="2800" b="1" dirty="0" smtClean="0"/>
              <a:t>caratteristiche fisiologiche </a:t>
            </a:r>
            <a:r>
              <a:rPr lang="it-IT" sz="2800" dirty="0" smtClean="0"/>
              <a:t>che riescono a riprodurre;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 smtClean="0"/>
              <a:t>efficienza computazionale </a:t>
            </a:r>
            <a:r>
              <a:rPr lang="it-IT" sz="2800" dirty="0" smtClean="0"/>
              <a:t>(numero di operazioni floating-point al secondo).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8907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793664" y="0"/>
            <a:ext cx="480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MODELLI A CONFRONTO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23" t="19146" r="23308" b="17649"/>
          <a:stretch/>
        </p:blipFill>
        <p:spPr>
          <a:xfrm>
            <a:off x="1296215" y="437883"/>
            <a:ext cx="9225825" cy="6344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0918" y="1906073"/>
            <a:ext cx="8912181" cy="4250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1390917" y="4080442"/>
            <a:ext cx="8912181" cy="4250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1390917" y="6280569"/>
            <a:ext cx="8912181" cy="4250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793664" y="0"/>
            <a:ext cx="480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MODELLI A CONFRONTO</a:t>
            </a:r>
            <a:endParaRPr lang="it-IT" sz="36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9243" y="572321"/>
            <a:ext cx="11526594" cy="5446814"/>
            <a:chOff x="399243" y="438509"/>
            <a:chExt cx="11526594" cy="54468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599" t="28302" r="13904" b="14128"/>
            <a:stretch/>
          </p:blipFill>
          <p:spPr>
            <a:xfrm>
              <a:off x="399243" y="438509"/>
              <a:ext cx="11526594" cy="5446814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1867437" y="528661"/>
              <a:ext cx="2524259" cy="5280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9"/>
            <p:cNvSpPr/>
            <p:nvPr/>
          </p:nvSpPr>
          <p:spPr>
            <a:xfrm>
              <a:off x="2419082" y="4248509"/>
              <a:ext cx="2524259" cy="5280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/>
            <p:cNvSpPr/>
            <p:nvPr/>
          </p:nvSpPr>
          <p:spPr>
            <a:xfrm>
              <a:off x="9152586" y="4776543"/>
              <a:ext cx="2524259" cy="5280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89236" y="6115632"/>
            <a:ext cx="800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Tratto da </a:t>
            </a:r>
            <a:r>
              <a:rPr lang="it-IT" i="1" dirty="0" smtClean="0"/>
              <a:t>Which Model to Use for Cortical Spiking Neurons?, </a:t>
            </a:r>
            <a:r>
              <a:rPr lang="it-IT" dirty="0" smtClean="0"/>
              <a:t>Eugene M. Izhikevich, </a:t>
            </a:r>
          </a:p>
          <a:p>
            <a:r>
              <a:rPr lang="it-IT" dirty="0" smtClean="0"/>
              <a:t>IEEE Transaction on Neural Networks, Vol. 15, No. 5, Settembre 2004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09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789111" y="257577"/>
            <a:ext cx="7485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MODELLO LEAKY INTEGRATE AND FIRE 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486" y="903908"/>
            <a:ext cx="1175657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È un modello ampiamente utilizzato per la sua efficienza computazionale nonostante sia il modello meno realistico.</a:t>
            </a:r>
          </a:p>
          <a:p>
            <a:pPr algn="just"/>
            <a:endParaRPr lang="it-IT" sz="2800" dirty="0" smtClean="0"/>
          </a:p>
          <a:p>
            <a:pPr algn="just"/>
            <a:r>
              <a:rPr lang="it-IT" sz="2800" dirty="0" smtClean="0"/>
              <a:t>Esso fornisce un’equazione che mette in relazione il </a:t>
            </a:r>
            <a:r>
              <a:rPr lang="it-IT" sz="2800" b="1" dirty="0" smtClean="0"/>
              <a:t>potenziale di membrana</a:t>
            </a:r>
            <a:r>
              <a:rPr lang="it-IT" sz="2800" dirty="0" smtClean="0"/>
              <a:t>, la </a:t>
            </a:r>
            <a:r>
              <a:rPr lang="it-IT" sz="2800" b="1" dirty="0" smtClean="0"/>
              <a:t>corrente sinaptica </a:t>
            </a:r>
            <a:r>
              <a:rPr lang="it-IT" sz="2800" dirty="0" smtClean="0"/>
              <a:t>e la </a:t>
            </a:r>
            <a:r>
              <a:rPr lang="it-IT" sz="2800" b="1" dirty="0" smtClean="0"/>
              <a:t>corrente iniettata</a:t>
            </a:r>
            <a:r>
              <a:rPr lang="it-IT" sz="2800" dirty="0" smtClean="0"/>
              <a:t>.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Quando il potenziale di membrana raggiunge un valore di soglia prestabilito, un </a:t>
            </a:r>
            <a:r>
              <a:rPr lang="it-IT" sz="2800" b="1" dirty="0" smtClean="0"/>
              <a:t>potenziale d’azione </a:t>
            </a:r>
            <a:r>
              <a:rPr lang="it-IT" sz="2800" dirty="0" smtClean="0"/>
              <a:t>(</a:t>
            </a:r>
            <a:r>
              <a:rPr lang="it-IT" sz="2800" b="1" i="1" dirty="0" smtClean="0"/>
              <a:t>spike</a:t>
            </a:r>
            <a:r>
              <a:rPr lang="it-IT" sz="2800" dirty="0" smtClean="0"/>
              <a:t>) viene generato. A questo punto il valore del potenziale viene posto uguale al suo valore iniziale. 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Il </a:t>
            </a:r>
            <a:r>
              <a:rPr lang="it-IT" sz="2800" b="1" dirty="0" smtClean="0"/>
              <a:t>valore di soglia</a:t>
            </a:r>
            <a:r>
              <a:rPr lang="it-IT" sz="2800" dirty="0" smtClean="0"/>
              <a:t>, che permette la nascita del potenziale d’azione, è fisso e non permette di considerare la latenza degli spike. Per questo motivo esso non è un modello biologicamente accurato.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85728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852553" y="270164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SOMMARIO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5911" y="1091821"/>
            <a:ext cx="7773090" cy="5196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Il progetto Human Brain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Fisiologia e modelli matematici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Tecnologie utilizzate nella </a:t>
            </a:r>
            <a:r>
              <a:rPr lang="it-IT" sz="2800" i="1" dirty="0" smtClean="0"/>
              <a:t>Brain Simulation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Simulatori cerebellari realizzati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Tecnologie utilizzate nel </a:t>
            </a:r>
            <a:r>
              <a:rPr lang="it-IT" sz="2800" i="1" dirty="0" smtClean="0"/>
              <a:t>Neuromorphic Computing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Architetture cerebellari realizzate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Confronto tra risultati ottenuti e lo stato dell’arte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 smtClean="0"/>
              <a:t>Conclusioni e sviluppi futuri </a:t>
            </a:r>
          </a:p>
        </p:txBody>
      </p:sp>
    </p:spTree>
    <p:extLst>
      <p:ext uri="{BB962C8B-B14F-4D97-AF65-F5344CB8AC3E}">
        <p14:creationId xmlns:p14="http://schemas.microsoft.com/office/powerpoint/2010/main" val="1489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162297" y="257577"/>
            <a:ext cx="7910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MODELLO SPIKING NEURON DI IZHIKEVIC</a:t>
            </a:r>
            <a:endParaRPr lang="it-IT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9485" y="1339336"/>
                <a:ext cx="11756571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 smtClean="0"/>
                  <a:t>Il modello è descritto dalle seguenti equazioni: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=0,04</m:t>
                      </m:r>
                      <m:sSup>
                        <m:s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+5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+140−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it-IT" sz="28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𝑏𝑣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800" dirty="0" smtClean="0"/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it-IT" sz="2800" dirty="0" smtClean="0"/>
                  <a:t> è il potenziale di membrana;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it-IT" sz="2800" dirty="0" smtClean="0"/>
                  <a:t>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it-IT" sz="2800" dirty="0" smtClean="0"/>
                  <a:t> la variabile che considera il recupero del potenziale a causa dell’attivazione delle correnti ioniche K+ e dell’inattivazione delle correnti ioniche Na+;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sz="2800" dirty="0" smtClean="0"/>
                  <a:t> è la corrente totale presente nel soma cellulare;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800" dirty="0" smtClean="0"/>
                  <a:t> descrive la scala temporale della variabile di recupero u;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800" dirty="0" smtClean="0"/>
                  <a:t> descrive la sensitività di u alle fluttuazioni sottosoglia del potenziale v.</a:t>
                </a:r>
                <a:endParaRPr lang="it-IT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5" y="1339336"/>
                <a:ext cx="11756571" cy="4401205"/>
              </a:xfrm>
              <a:prstGeom prst="rect">
                <a:avLst/>
              </a:prstGeom>
              <a:blipFill rotWithShape="0">
                <a:blip r:embed="rId2"/>
                <a:stretch>
                  <a:fillRect l="-1037" t="-1385" r="-1037" b="-30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2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162297" y="257577"/>
            <a:ext cx="7910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MODELLO SPIKING NEURON DI IZHIKEVIC</a:t>
            </a:r>
            <a:endParaRPr lang="it-IT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9485" y="1404650"/>
                <a:ext cx="11756571" cy="4738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2800" dirty="0" smtClean="0"/>
                  <a:t>Dopo la generazione dello spike, il valore delle variabili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it-IT" sz="2800" dirty="0" smtClean="0"/>
                  <a:t> ed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it-IT" sz="2800" dirty="0" smtClean="0"/>
                  <a:t> sono rinizializzati attraverso il seguente sistema di equazioni: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𝑠𝑒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≥30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𝑚𝑉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800" dirty="0" smtClean="0"/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30 </m:t>
                    </m:r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𝑚𝑉</m:t>
                    </m:r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800" dirty="0" smtClean="0"/>
                  <a:t>è il valore di picco dello spike;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it-IT" sz="2800" dirty="0" smtClean="0"/>
                  <a:t> e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it-IT" sz="2800" dirty="0" smtClean="0"/>
                  <a:t> sono i valori a cui vengono riportati rispettivamente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it-IT" sz="2800" dirty="0" smtClean="0"/>
                  <a:t> ed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800" dirty="0" smtClean="0"/>
                  <a:t>dopo lo spike.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it-IT" sz="2800" dirty="0"/>
              </a:p>
              <a:p>
                <a:pPr algn="just"/>
                <a:r>
                  <a:rPr lang="it-IT" sz="2800" dirty="0" smtClean="0"/>
                  <a:t>È un modello </a:t>
                </a:r>
                <a:r>
                  <a:rPr lang="it-IT" sz="2800" b="1" dirty="0" smtClean="0"/>
                  <a:t>computazionalmente efficiente </a:t>
                </a:r>
                <a:r>
                  <a:rPr lang="it-IT" sz="2800" dirty="0" smtClean="0"/>
                  <a:t>dato che descrive solo le variazioni del potenziale di membrana ma, allo stesso tempo, questo rappresenta lo svantaggio che lo rende </a:t>
                </a:r>
                <a:r>
                  <a:rPr lang="it-IT" sz="2800" b="1" dirty="0" smtClean="0"/>
                  <a:t>poco realistico</a:t>
                </a:r>
                <a:r>
                  <a:rPr lang="it-IT" sz="2800" dirty="0" smtClean="0"/>
                  <a:t>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5" y="1404650"/>
                <a:ext cx="11756571" cy="4738605"/>
              </a:xfrm>
              <a:prstGeom prst="rect">
                <a:avLst/>
              </a:prstGeom>
              <a:blipFill rotWithShape="0">
                <a:blip r:embed="rId2"/>
                <a:stretch>
                  <a:fillRect l="-1037" t="-1157" r="-1037" b="-2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5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" y="1394460"/>
            <a:ext cx="4986020" cy="41681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6874218" y="3808613"/>
                <a:ext cx="4074642" cy="79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it-IT" sz="24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sz="2400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/>
                                </a:rPr>
                                <m:t>𝑎𝑝𝑝𝑙𝑖𝑐𝑎𝑡𝑎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𝑐𝑎𝑛𝑎𝑙𝑖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218" y="3808613"/>
                <a:ext cx="4074642" cy="79355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5730637" y="856845"/>
                <a:ext cx="6361806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2400" b="1" dirty="0" err="1" smtClean="0"/>
                  <a:t>Hodgkin</a:t>
                </a:r>
                <a:r>
                  <a:rPr lang="it-IT" sz="2400" b="1" dirty="0" smtClean="0"/>
                  <a:t> ed </a:t>
                </a:r>
                <a:r>
                  <a:rPr lang="it-IT" sz="2400" b="1" dirty="0" err="1" smtClean="0"/>
                  <a:t>Huxley</a:t>
                </a:r>
                <a:r>
                  <a:rPr lang="it-IT" sz="2400" b="1" dirty="0" smtClean="0"/>
                  <a:t> </a:t>
                </a:r>
                <a:r>
                  <a:rPr lang="it-IT" sz="2400" dirty="0" smtClean="0"/>
                  <a:t>hanno modellizzato la membrana cellulare con un circuito in cui il condensatore di capacità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it-IT" sz="2400" b="1" i="1">
                            <a:latin typeface="Cambria Math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it-IT" sz="2400" dirty="0" smtClean="0"/>
                  <a:t> rappresenta il doppio strato fosfolipidico e le resistenze, poste in serie, rappresentano i canali ionici.</a:t>
                </a:r>
              </a:p>
              <a:p>
                <a:pPr algn="just"/>
                <a:r>
                  <a:rPr lang="it-IT" sz="2400" dirty="0"/>
                  <a:t>Il </a:t>
                </a:r>
                <a:r>
                  <a:rPr lang="it-IT" sz="2400" b="1" dirty="0"/>
                  <a:t>potenziale di membrana </a:t>
                </a:r>
                <a:r>
                  <a:rPr lang="it-IT" sz="2400" dirty="0"/>
                  <a:t>si ricava risolvendo la seguente equazione</a:t>
                </a:r>
                <a:r>
                  <a:rPr lang="it-IT" sz="2400" dirty="0" smtClean="0"/>
                  <a:t>:</a:t>
                </a:r>
                <a:endParaRPr lang="it-IT" sz="2400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637" y="856845"/>
                <a:ext cx="6361806" cy="2677656"/>
              </a:xfrm>
              <a:prstGeom prst="rect">
                <a:avLst/>
              </a:prstGeom>
              <a:blipFill rotWithShape="0">
                <a:blip r:embed="rId6"/>
                <a:stretch>
                  <a:fillRect l="-1437" t="-1822" r="-1533" b="-4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5787339" y="4694352"/>
                <a:ext cx="6248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d</a:t>
                </a:r>
                <a:r>
                  <a:rPr lang="it-IT" sz="2400" dirty="0" smtClean="0"/>
                  <a:t>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b>
                        <m:r>
                          <a:rPr lang="it-IT" sz="2400" b="1" i="1">
                            <a:latin typeface="Cambria Math" panose="02040503050406030204" pitchFamily="18" charset="0"/>
                          </a:rPr>
                          <m:t>𝒄𝒂𝒏𝒂𝒍𝒊</m:t>
                        </m:r>
                      </m:sub>
                    </m:sSub>
                  </m:oMath>
                </a14:m>
                <a:r>
                  <a:rPr lang="it-IT" sz="2400" dirty="0" smtClean="0"/>
                  <a:t> è dato dalla somma dei contributi di corrente di ogni canale ionico modellizzato:</a:t>
                </a:r>
                <a:endParaRPr lang="it-IT" sz="2400" dirty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339" y="4694352"/>
                <a:ext cx="62484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463" t="-5882" r="-1951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7303247" y="5617537"/>
                <a:ext cx="32165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𝑐𝑎𝑛𝑎𝑙𝑖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𝑁𝑎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247" y="5617537"/>
                <a:ext cx="3216585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153107" y="6171390"/>
                <a:ext cx="112684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La </a:t>
                </a:r>
                <a:r>
                  <a:rPr lang="it-IT" sz="2400" b="1" dirty="0" smtClean="0"/>
                  <a:t>corrente</a:t>
                </a:r>
                <a:r>
                  <a:rPr lang="it-IT" sz="2400" dirty="0" smtClean="0"/>
                  <a:t> del generico canale ionico è cosi calcolata: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𝑖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𝑖𝑜𝑛𝑒</m:t>
                        </m:r>
                      </m:sub>
                    </m:sSub>
                    <m:r>
                      <a:rPr lang="it-IT" sz="2400" i="1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𝑖𝑜𝑛𝑒</m:t>
                        </m:r>
                      </m:sub>
                    </m:sSub>
                    <m:r>
                      <a:rPr lang="it-IT" sz="2400" i="1">
                        <a:latin typeface="Cambria Math"/>
                      </a:rPr>
                      <m:t>∗(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𝑚</m:t>
                        </m:r>
                      </m:sub>
                    </m:sSub>
                    <m:r>
                      <a:rPr lang="it-IT" sz="24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𝑖𝑜𝑛𝑒</m:t>
                        </m:r>
                      </m:sub>
                    </m:sSub>
                    <m:r>
                      <a:rPr lang="it-IT" sz="2400" i="1">
                        <a:latin typeface="Cambria Math"/>
                      </a:rPr>
                      <m:t>)</m:t>
                    </m:r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07" y="6171390"/>
                <a:ext cx="11268466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811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6"/>
          <p:cNvSpPr txBox="1"/>
          <p:nvPr/>
        </p:nvSpPr>
        <p:spPr>
          <a:xfrm>
            <a:off x="3171190" y="129941"/>
            <a:ext cx="5578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MODELLO HODGKIN HUXLEY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69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06015" y="1301402"/>
            <a:ext cx="7960728" cy="2258688"/>
            <a:chOff x="1552341" y="478280"/>
            <a:chExt cx="7099421" cy="22586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ttangolo 1"/>
                <p:cNvSpPr/>
                <p:nvPr/>
              </p:nvSpPr>
              <p:spPr>
                <a:xfrm>
                  <a:off x="5033845" y="478280"/>
                  <a:ext cx="3428824" cy="5577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8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it-IT" sz="2800" i="1">
                            <a:latin typeface="Cambria Math"/>
                          </a:rPr>
                          <m:t>=</m:t>
                        </m:r>
                        <m:sSubSup>
                          <m:sSubSup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800" i="1">
                                    <a:latin typeface="Cambria Math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a:rPr lang="it-IT" sz="2800" i="1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it-IT" sz="2800" i="1">
                                <a:latin typeface="Cambria Math"/>
                              </a:rPr>
                              <m:t>  </m:t>
                            </m:r>
                            <m:r>
                              <a:rPr lang="it-IT" sz="2800" i="1">
                                <a:latin typeface="Cambria Math"/>
                              </a:rPr>
                              <m:t>𝑚𝑎𝑥</m:t>
                            </m:r>
                          </m:sup>
                        </m:sSubSup>
                        <m:r>
                          <a:rPr lang="it-IT" sz="2800" i="1">
                            <a:latin typeface="Cambria Math"/>
                          </a:rPr>
                          <m:t>∗</m:t>
                        </m:r>
                        <m:sSubSup>
                          <m:sSubSup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8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800" i="1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it-IT" sz="2800" i="1">
                                <a:latin typeface="Cambria Math"/>
                              </a:rPr>
                              <m:t>𝑧</m:t>
                            </m:r>
                          </m:sup>
                        </m:sSubSup>
                        <m:r>
                          <a:rPr lang="it-IT" sz="2800" i="1">
                            <a:latin typeface="Cambria Math"/>
                          </a:rPr>
                          <m:t>∗</m:t>
                        </m:r>
                        <m:sSubSup>
                          <m:sSubSup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8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it-IT" sz="2800" i="1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it-IT" sz="2800" i="1">
                                <a:latin typeface="Cambria Math"/>
                              </a:rPr>
                              <m:t>𝑘</m:t>
                            </m:r>
                          </m:sup>
                        </m:sSubSup>
                      </m:oMath>
                    </m:oMathPara>
                  </a14:m>
                  <a:endParaRPr lang="it-IT" sz="2800" dirty="0"/>
                </a:p>
              </p:txBody>
            </p:sp>
          </mc:Choice>
          <mc:Fallback xmlns="">
            <p:sp>
              <p:nvSpPr>
                <p:cNvPr id="2" name="Rettangolo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3845" y="478280"/>
                  <a:ext cx="3428824" cy="55778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CasellaDiTesto 4"/>
            <p:cNvSpPr txBox="1"/>
            <p:nvPr/>
          </p:nvSpPr>
          <p:spPr>
            <a:xfrm>
              <a:off x="1552341" y="518110"/>
              <a:ext cx="3284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i="1" dirty="0" smtClean="0"/>
                <a:t>CONDUTTANZA CANALE</a:t>
              </a:r>
              <a:endParaRPr lang="it-IT" sz="2800" i="1" dirty="0"/>
            </a:p>
          </p:txBody>
        </p:sp>
        <p:sp>
          <p:nvSpPr>
            <p:cNvPr id="6" name="Ovale 5"/>
            <p:cNvSpPr/>
            <p:nvPr/>
          </p:nvSpPr>
          <p:spPr>
            <a:xfrm>
              <a:off x="7082024" y="478280"/>
              <a:ext cx="1200146" cy="6426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800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5922779" y="1156542"/>
              <a:ext cx="27289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i="1" dirty="0" smtClean="0">
                  <a:solidFill>
                    <a:srgbClr val="FF0000"/>
                  </a:solidFill>
                </a:rPr>
                <a:t>PARTICELLE DI GATING</a:t>
              </a:r>
              <a:endParaRPr lang="it-IT" sz="2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675366" y="2213748"/>
              <a:ext cx="34733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i="1" dirty="0" smtClean="0"/>
                <a:t>PER IL CANALE POTASSIO</a:t>
              </a:r>
              <a:endParaRPr lang="it-IT" sz="2800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ttangolo 6"/>
                <p:cNvSpPr/>
                <p:nvPr/>
              </p:nvSpPr>
              <p:spPr>
                <a:xfrm>
                  <a:off x="5272409" y="2149582"/>
                  <a:ext cx="228511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800" i="1">
                                <a:latin typeface="Cambria Math"/>
                              </a:rPr>
                              <m:t>𝐾</m:t>
                            </m:r>
                          </m:sub>
                        </m:sSub>
                        <m:r>
                          <a:rPr lang="it-IT" sz="28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800" i="1">
                                    <a:latin typeface="Cambria Math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a:rPr lang="it-IT" sz="2800" i="1">
                                <a:latin typeface="Cambria Math"/>
                              </a:rPr>
                              <m:t>𝐾</m:t>
                            </m:r>
                          </m:sub>
                        </m:sSub>
                        <m:r>
                          <a:rPr lang="it-IT" sz="2800" i="1">
                            <a:latin typeface="Cambria Math"/>
                          </a:rPr>
                          <m:t>∗</m:t>
                        </m:r>
                        <m:sSup>
                          <m:sSup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i="1">
                                <a:latin typeface="Cambria Math"/>
                              </a:rPr>
                              <m:t>𝑛</m:t>
                            </m:r>
                          </m:e>
                          <m:sup>
                            <m:r>
                              <a:rPr lang="it-IT" sz="2800" i="1">
                                <a:latin typeface="Cambria Math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it-IT" sz="2800" dirty="0"/>
                </a:p>
              </p:txBody>
            </p:sp>
          </mc:Choice>
          <mc:Fallback xmlns="">
            <p:sp>
              <p:nvSpPr>
                <p:cNvPr id="7" name="Rettangolo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2409" y="2149582"/>
                  <a:ext cx="2285113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Immagine 11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493" y="4186905"/>
            <a:ext cx="4458243" cy="1388589"/>
          </a:xfrm>
          <a:prstGeom prst="rect">
            <a:avLst/>
          </a:prstGeom>
          <a:noFill/>
          <a:ln w="2857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6438911" y="5805533"/>
                <a:ext cx="3276986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/>
                            </a:rPr>
                            <m:t> </m:t>
                          </m:r>
                          <m:r>
                            <a:rPr lang="it-IT" sz="2400" i="1">
                              <a:latin typeface="Cambria Math"/>
                            </a:rPr>
                            <m:t>𝑑𝑛</m:t>
                          </m:r>
                        </m:num>
                        <m:den>
                          <m:r>
                            <a:rPr lang="it-IT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/>
                            </a:rPr>
                            <m:t>1−</m:t>
                          </m:r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it-IT" sz="2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it-IT" sz="2400" i="1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911" y="5805533"/>
                <a:ext cx="3276986" cy="79355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sellaDiTesto 6"/>
          <p:cNvSpPr txBox="1"/>
          <p:nvPr/>
        </p:nvSpPr>
        <p:spPr>
          <a:xfrm>
            <a:off x="2162541" y="173660"/>
            <a:ext cx="792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PARTICELLE DI GATING DEI CANALI IONICI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281" t="25603" r="33638" b="15243"/>
          <a:stretch/>
        </p:blipFill>
        <p:spPr>
          <a:xfrm>
            <a:off x="0" y="1356617"/>
            <a:ext cx="4043966" cy="43273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9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tangolo 15"/>
              <p:cNvSpPr/>
              <p:nvPr/>
            </p:nvSpPr>
            <p:spPr>
              <a:xfrm>
                <a:off x="5090190" y="5464810"/>
                <a:ext cx="1956818" cy="856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/>
                            </a:rPr>
                            <m:t>𝑑𝑛</m:t>
                          </m:r>
                        </m:num>
                        <m:den>
                          <m:r>
                            <a:rPr lang="it-IT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∞</m:t>
                              </m:r>
                            </m:sub>
                          </m:sSub>
                          <m:r>
                            <a:rPr lang="it-IT" sz="2400" i="1">
                              <a:latin typeface="Cambria Math"/>
                            </a:rPr>
                            <m:t>−</m:t>
                          </m:r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6" name="Rettango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90" y="5464810"/>
                <a:ext cx="1956818" cy="8560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6665103" y="1189235"/>
                <a:ext cx="3276986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/>
                            </a:rPr>
                            <m:t> </m:t>
                          </m:r>
                          <m:r>
                            <a:rPr lang="it-IT" sz="2400" i="1">
                              <a:latin typeface="Cambria Math"/>
                            </a:rPr>
                            <m:t>𝑑𝑛</m:t>
                          </m:r>
                        </m:num>
                        <m:den>
                          <m:r>
                            <a:rPr lang="it-IT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/>
                            </a:rPr>
                            <m:t>1−</m:t>
                          </m:r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it-IT" sz="2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it-IT" sz="2400" i="1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5103" y="1189235"/>
                <a:ext cx="3276986" cy="79355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69063" y="3851232"/>
            <a:ext cx="6786197" cy="848630"/>
            <a:chOff x="8194190" y="5665133"/>
            <a:chExt cx="6786197" cy="8486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ttangolo 14"/>
                <p:cNvSpPr/>
                <p:nvPr/>
              </p:nvSpPr>
              <p:spPr>
                <a:xfrm>
                  <a:off x="8194190" y="5665133"/>
                  <a:ext cx="1999073" cy="8486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it-IT" sz="2400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it-IT" sz="24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it-IT" sz="2400" i="1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5" name="Rettangolo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4190" y="5665133"/>
                  <a:ext cx="1999073" cy="8486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CasellaDiTesto 21"/>
            <p:cNvSpPr txBox="1"/>
            <p:nvPr/>
          </p:nvSpPr>
          <p:spPr>
            <a:xfrm>
              <a:off x="10216391" y="5858616"/>
              <a:ext cx="4763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 dirty="0" smtClean="0"/>
                <a:t>TEMPO DI ATTIVAZIONE DEL CANALE</a:t>
              </a:r>
              <a:endParaRPr lang="it-IT" sz="2400" i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933414" y="2633009"/>
            <a:ext cx="7057455" cy="787139"/>
            <a:chOff x="5008182" y="4631484"/>
            <a:chExt cx="6750204" cy="7871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ttangolo 13"/>
                <p:cNvSpPr/>
                <p:nvPr/>
              </p:nvSpPr>
              <p:spPr>
                <a:xfrm>
                  <a:off x="5008182" y="4631484"/>
                  <a:ext cx="2158732" cy="7871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it-IT" sz="2400" i="1">
                                <a:latin typeface="Cambria Math"/>
                              </a:rPr>
                              <m:t>∞</m:t>
                            </m:r>
                          </m:sub>
                        </m:sSub>
                        <m:r>
                          <a:rPr lang="it-IT" sz="2400" i="1">
                            <a:latin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it-IT" sz="2400" i="1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4" name="Rettangolo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182" y="4631484"/>
                  <a:ext cx="2158732" cy="78713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CasellaDiTesto 23"/>
            <p:cNvSpPr txBox="1"/>
            <p:nvPr/>
          </p:nvSpPr>
          <p:spPr>
            <a:xfrm>
              <a:off x="7186768" y="4836660"/>
              <a:ext cx="4571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 dirty="0" smtClean="0"/>
                <a:t>FRAZIONE STAZIONARIA DEL CANALE</a:t>
              </a:r>
              <a:endParaRPr lang="it-IT" sz="2400" i="1" dirty="0"/>
            </a:p>
          </p:txBody>
        </p:sp>
      </p:grpSp>
      <p:sp>
        <p:nvSpPr>
          <p:cNvPr id="23" name="CasellaDiTesto 6"/>
          <p:cNvSpPr txBox="1"/>
          <p:nvPr/>
        </p:nvSpPr>
        <p:spPr>
          <a:xfrm>
            <a:off x="2162541" y="173660"/>
            <a:ext cx="792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PARTICELLE DI GATING DEI CANALI IONICI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281" t="25603" r="33638" b="15243"/>
          <a:stretch/>
        </p:blipFill>
        <p:spPr>
          <a:xfrm>
            <a:off x="342892" y="1361449"/>
            <a:ext cx="4043966" cy="432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tangolo 6"/>
              <p:cNvSpPr/>
              <p:nvPr/>
            </p:nvSpPr>
            <p:spPr>
              <a:xfrm>
                <a:off x="9047283" y="5579686"/>
                <a:ext cx="25623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it-IT" sz="2800" i="1"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it-IT" sz="2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it-IT" sz="2800" i="1"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it-IT" sz="2800" i="1"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it-IT" sz="2800" i="1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26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283" y="5579686"/>
                <a:ext cx="2562345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7672531" y="5892812"/>
            <a:ext cx="1159099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67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6"/>
          <p:cNvSpPr txBox="1"/>
          <p:nvPr/>
        </p:nvSpPr>
        <p:spPr>
          <a:xfrm>
            <a:off x="2162541" y="173660"/>
            <a:ext cx="792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PARTICELLE DI GATING DEI CANALI IONICI</a:t>
            </a:r>
            <a:endParaRPr lang="it-IT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tangolo 6"/>
              <p:cNvSpPr/>
              <p:nvPr/>
            </p:nvSpPr>
            <p:spPr>
              <a:xfrm>
                <a:off x="427354" y="3078425"/>
                <a:ext cx="11398249" cy="910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it-IT" sz="28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it-IT" sz="2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it-IT" sz="2800" i="1"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it-IT" sz="2800" i="1"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it-IT" sz="2800" i="1">
                              <a:latin typeface="Cambria Math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8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sub>
                      </m:sSub>
                      <m:r>
                        <a:rPr lang="it-IT" sz="2800" i="1"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8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𝑁𝑎</m:t>
                              </m:r>
                            </m:sub>
                          </m:sSub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8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26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54" y="3078425"/>
                <a:ext cx="11398249" cy="9103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122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2588394" y="181457"/>
            <a:ext cx="7076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MODELLO HODGKIN HUXLEY ESTESO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657" y="1171977"/>
            <a:ext cx="11386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 smtClean="0"/>
              <a:t>Più realistico </a:t>
            </a:r>
            <a:r>
              <a:rPr lang="it-IT" sz="2800" dirty="0" smtClean="0"/>
              <a:t>perché tiene conto di </a:t>
            </a:r>
            <a:r>
              <a:rPr lang="it-IT" sz="2800" b="1" dirty="0" smtClean="0"/>
              <a:t>differenti dinamiche </a:t>
            </a:r>
            <a:r>
              <a:rPr lang="it-IT" sz="2800" dirty="0" smtClean="0"/>
              <a:t>dei canali.</a:t>
            </a:r>
          </a:p>
          <a:p>
            <a:pPr algn="just"/>
            <a:r>
              <a:rPr lang="it-IT" sz="2800" dirty="0" smtClean="0"/>
              <a:t>Ad esempio, nel caso di </a:t>
            </a:r>
            <a:r>
              <a:rPr lang="it-IT" sz="2800" b="1" dirty="0" smtClean="0"/>
              <a:t>modello monocompartimentale di cellula granulare</a:t>
            </a:r>
            <a:r>
              <a:rPr lang="it-IT" sz="2800" dirty="0" smtClean="0"/>
              <a:t>:</a:t>
            </a:r>
            <a:endParaRPr lang="it-IT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54617" y="2904122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SODIO</a:t>
            </a:r>
            <a:endParaRPr lang="it-IT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064068" y="2904122"/>
            <a:ext cx="1248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CALCIO</a:t>
            </a:r>
            <a:endParaRPr lang="it-IT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000979" y="2904122"/>
            <a:ext cx="1507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LEAKAGE</a:t>
            </a:r>
            <a:endParaRPr lang="it-IT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2810" y="3678792"/>
                <a:ext cx="3066032" cy="12299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Persistente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𝑖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𝑃𝑛𝑎</m:t>
                        </m:r>
                      </m:sub>
                    </m:sSub>
                  </m:oMath>
                </a14:m>
                <a:endParaRPr lang="it-IT" sz="24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Risorgente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𝑖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𝑁𝑎𝑟</m:t>
                        </m:r>
                      </m:sub>
                    </m:sSub>
                  </m:oMath>
                </a14:m>
                <a:endParaRPr lang="it-IT" sz="24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Rapido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𝑖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𝑁𝑎</m:t>
                        </m:r>
                      </m:sub>
                    </m:sSub>
                  </m:oMath>
                </a14:m>
                <a:r>
                  <a:rPr lang="it-IT" sz="2400" dirty="0" smtClean="0"/>
                  <a:t> 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/>
                          </a:rPr>
                          <m:t>𝑖</m:t>
                        </m:r>
                      </m:e>
                      <m:sub>
                        <m:r>
                          <a:rPr lang="it-IT" sz="2400" i="1">
                            <a:latin typeface="Cambria Math"/>
                          </a:rPr>
                          <m:t>𝑁𝑎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it-IT" sz="2400" dirty="0" smtClean="0"/>
                  <a:t>  </a:t>
                </a:r>
                <a:endParaRPr lang="it-IT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10" y="3678792"/>
                <a:ext cx="3066032" cy="1229952"/>
              </a:xfrm>
              <a:prstGeom prst="rect">
                <a:avLst/>
              </a:prstGeom>
              <a:blipFill rotWithShape="0">
                <a:blip r:embed="rId4"/>
                <a:stretch>
                  <a:fillRect l="-2584" t="-3960" b="-84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516654" y="2953419"/>
            <a:ext cx="4279890" cy="2831544"/>
            <a:chOff x="3173315" y="3718286"/>
            <a:chExt cx="4279890" cy="2831544"/>
          </a:xfrm>
        </p:grpSpPr>
        <p:sp>
          <p:nvSpPr>
            <p:cNvPr id="8" name="TextBox 7"/>
            <p:cNvSpPr txBox="1"/>
            <p:nvPr/>
          </p:nvSpPr>
          <p:spPr>
            <a:xfrm>
              <a:off x="4502584" y="3718286"/>
              <a:ext cx="16105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smtClean="0"/>
                <a:t>POTASSIO</a:t>
              </a:r>
              <a:endParaRPr lang="it-IT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173315" y="4241506"/>
                  <a:ext cx="4279890" cy="23083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400" dirty="0" smtClean="0"/>
                    <a:t>Canali rettificanti ritardati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𝐾</m:t>
                          </m:r>
                        </m:sub>
                      </m:sSub>
                    </m:oMath>
                  </a14:m>
                  <a:endParaRPr lang="it-IT" sz="2400" dirty="0" smtClean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400" dirty="0" smtClean="0"/>
                    <a:t>Canali a cinetica lenta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𝐾𝑚</m:t>
                          </m:r>
                        </m:sub>
                      </m:sSub>
                    </m:oMath>
                  </a14:m>
                  <a:endParaRPr lang="it-IT" sz="2400" dirty="0" smtClean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400" dirty="0" smtClean="0"/>
                    <a:t>Canali rettificanti anomali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𝐾𝑖𝑟</m:t>
                          </m:r>
                        </m:sub>
                      </m:sSub>
                    </m:oMath>
                  </a14:m>
                  <a:endParaRPr lang="it-IT" sz="2400" dirty="0" smtClean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400" dirty="0" smtClean="0"/>
                    <a:t>Canali dipendenti dalla </a:t>
                  </a:r>
                </a:p>
                <a:p>
                  <a:r>
                    <a:rPr lang="it-IT" sz="2400" dirty="0"/>
                    <a:t> </a:t>
                  </a:r>
                  <a:r>
                    <a:rPr lang="it-IT" sz="2400" dirty="0" smtClean="0"/>
                    <a:t>    concentrazione di Ca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𝐾𝑐𝑎</m:t>
                          </m:r>
                        </m:sub>
                      </m:sSub>
                    </m:oMath>
                  </a14:m>
                  <a:endParaRPr lang="it-IT" sz="2400" dirty="0" smtClean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it-IT" sz="2400" dirty="0" smtClean="0"/>
                    <a:t>Canale di tipo 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𝐾𝑎</m:t>
                          </m:r>
                        </m:sub>
                      </m:sSub>
                    </m:oMath>
                  </a14:m>
                  <a:r>
                    <a:rPr lang="it-IT" sz="2400" dirty="0" smtClean="0"/>
                    <a:t>  </a:t>
                  </a:r>
                  <a:endParaRPr lang="it-IT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315" y="4241506"/>
                  <a:ext cx="4279890" cy="230832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994" t="-2111" b="-501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64823" y="3609085"/>
                <a:ext cx="6469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𝐶𝑎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823" y="3609085"/>
                <a:ext cx="646908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487842" y="3655252"/>
                <a:ext cx="61741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𝐿</m:t>
                          </m:r>
                          <m:r>
                            <a:rPr lang="it-IT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sz="24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𝐿</m:t>
                          </m:r>
                          <m:r>
                            <a:rPr lang="it-IT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7842" y="3655252"/>
                <a:ext cx="617413" cy="83099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608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/>
          <p:nvPr/>
        </p:nvSpPr>
        <p:spPr>
          <a:xfrm>
            <a:off x="2588394" y="181457"/>
            <a:ext cx="7076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MODELLO HODGKIN HUXLEY ESTESO</a:t>
            </a:r>
            <a:endParaRPr lang="it-IT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2"/>
              <p:cNvSpPr txBox="1"/>
              <p:nvPr/>
            </p:nvSpPr>
            <p:spPr>
              <a:xfrm>
                <a:off x="820656" y="2303918"/>
                <a:ext cx="106116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𝑐𝑎𝑛𝑎𝑙𝑖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𝑁𝑎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𝑃𝑛𝑎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𝑁𝑎𝑟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𝐾𝑚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𝐾𝑖𝑟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𝐾𝑐𝑎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𝐾𝑎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𝐶𝑎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56" y="2303918"/>
                <a:ext cx="10611644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3"/>
              <p:cNvSpPr txBox="1"/>
              <p:nvPr/>
            </p:nvSpPr>
            <p:spPr>
              <a:xfrm>
                <a:off x="4089157" y="1175657"/>
                <a:ext cx="4074642" cy="79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it-IT" sz="24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sz="2400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/>
                                </a:rPr>
                                <m:t>𝑎𝑝𝑝𝑙𝑖𝑐𝑎𝑡𝑎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𝑐𝑎𝑛𝑎𝑙𝑖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6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157" y="1175657"/>
                <a:ext cx="4074642" cy="79355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4"/>
              <p:cNvSpPr txBox="1"/>
              <p:nvPr/>
            </p:nvSpPr>
            <p:spPr>
              <a:xfrm>
                <a:off x="1087820" y="2979598"/>
                <a:ext cx="10611644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𝑎𝑝𝑝𝑙𝑖𝑐𝑎𝑡𝑎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820" y="2979598"/>
                <a:ext cx="10611644" cy="490199"/>
              </a:xfrm>
              <a:prstGeom prst="rect">
                <a:avLst/>
              </a:prstGeom>
              <a:blipFill rotWithShape="0">
                <a:blip r:embed="rId6"/>
                <a:stretch>
                  <a:fillRect b="-11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9"/>
          <p:cNvCxnSpPr/>
          <p:nvPr/>
        </p:nvCxnSpPr>
        <p:spPr>
          <a:xfrm flipH="1">
            <a:off x="3375161" y="3501969"/>
            <a:ext cx="2133600" cy="6626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22"/>
          <p:cNvCxnSpPr/>
          <p:nvPr/>
        </p:nvCxnSpPr>
        <p:spPr>
          <a:xfrm>
            <a:off x="7096999" y="3549245"/>
            <a:ext cx="2133600" cy="6626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23"/>
          <p:cNvSpPr txBox="1"/>
          <p:nvPr/>
        </p:nvSpPr>
        <p:spPr>
          <a:xfrm>
            <a:off x="1373364" y="4323476"/>
            <a:ext cx="433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CORRENTE INIETTATA NEL SOMA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21" name="CasellaDiTesto 24"/>
          <p:cNvSpPr txBox="1"/>
          <p:nvPr/>
        </p:nvSpPr>
        <p:spPr>
          <a:xfrm>
            <a:off x="6996533" y="4323476"/>
            <a:ext cx="4186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CORRENTE ATTIVITÀ SINAPTICA</a:t>
            </a:r>
            <a:endParaRPr lang="it-IT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6"/>
              <p:cNvSpPr txBox="1"/>
              <p:nvPr/>
            </p:nvSpPr>
            <p:spPr>
              <a:xfrm>
                <a:off x="7265196" y="4799695"/>
                <a:ext cx="3427990" cy="986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𝑎𝑝𝑝𝑙𝑖𝑐𝑎𝑡𝑎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𝑟𝑒𝑐𝑒𝑡𝑡𝑜𝑟𝑖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2" name="CasellaDiTes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196" y="4799695"/>
                <a:ext cx="3427990" cy="98668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7"/>
              <p:cNvSpPr txBox="1"/>
              <p:nvPr/>
            </p:nvSpPr>
            <p:spPr>
              <a:xfrm>
                <a:off x="1853591" y="4985868"/>
                <a:ext cx="3043141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/>
                          </a:rPr>
                          <m:t>𝑖</m:t>
                        </m:r>
                      </m:e>
                      <m:sub>
                        <m:r>
                          <a:rPr lang="it-IT" sz="2400" b="0" i="1" smtClean="0">
                            <a:latin typeface="Cambria Math"/>
                          </a:rPr>
                          <m:t>𝑎𝑝𝑝𝑙𝑖𝑐𝑎𝑡𝑎</m:t>
                        </m:r>
                      </m:sub>
                    </m:sSub>
                    <m:r>
                      <a:rPr lang="it-IT" sz="2400" b="0" i="1" smtClean="0">
                        <a:latin typeface="Cambria Math"/>
                      </a:rPr>
                      <m:t>=</m:t>
                    </m:r>
                    <m:r>
                      <a:rPr lang="it-IT" sz="2400" b="0" i="1" smtClean="0">
                        <a:latin typeface="Cambria Math"/>
                      </a:rPr>
                      <m:t>𝑐𝑜𝑠𝑡𝑎𝑛𝑡𝑒</m:t>
                    </m:r>
                  </m:oMath>
                </a14:m>
                <a:r>
                  <a:rPr lang="it-IT" sz="2400" dirty="0" smtClean="0"/>
                  <a:t> </a:t>
                </a:r>
                <a:endParaRPr lang="it-IT" sz="2400" dirty="0"/>
              </a:p>
            </p:txBody>
          </p:sp>
        </mc:Choice>
        <mc:Fallback xmlns="">
          <p:sp>
            <p:nvSpPr>
              <p:cNvPr id="23" name="CasellaDiTes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591" y="4985868"/>
                <a:ext cx="3043141" cy="490199"/>
              </a:xfrm>
              <a:prstGeom prst="rect">
                <a:avLst/>
              </a:prstGeom>
              <a:blipFill rotWithShape="0">
                <a:blip r:embed="rId8"/>
                <a:stretch>
                  <a:fillRect l="-401" b="-11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863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25"/>
              <p:cNvSpPr/>
              <p:nvPr/>
            </p:nvSpPr>
            <p:spPr>
              <a:xfrm>
                <a:off x="2680939" y="5756967"/>
                <a:ext cx="7530138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e>
                        <m:sub>
                          <m:r>
                            <a:rPr lang="it-IT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𝑟𝑒𝑐𝑒𝑡𝑡𝑜𝑟𝑒</m:t>
                          </m:r>
                        </m:sub>
                      </m:sSub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it-IT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it-IT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𝑚𝑎𝑥</m:t>
                          </m:r>
                          <m:r>
                            <a:rPr lang="it-IT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it-IT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𝑟𝑒𝑐𝑒𝑡𝑡𝑜𝑟𝑒</m:t>
                          </m:r>
                        </m:sub>
                      </m:sSub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it-IT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𝑟𝑒𝑣</m:t>
                              </m:r>
                              <m:r>
                                <a:rPr lang="it-IT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it-IT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𝑟𝑒𝑐𝑒𝑡𝑡𝑜𝑟𝑒</m:t>
                              </m:r>
                            </m:sub>
                          </m:sSub>
                        </m:e>
                      </m:d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/>
                        </a:rPr>
                        <m:t>∗</m:t>
                      </m:r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/>
                        </a:rPr>
                        <m:t>𝑂</m:t>
                      </m:r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/>
                        </a:rPr>
                        <m:t>𝑇</m:t>
                      </m:r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it-IT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Rettango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939" y="5756967"/>
                <a:ext cx="7530138" cy="50917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1"/>
          <p:cNvSpPr txBox="1"/>
          <p:nvPr/>
        </p:nvSpPr>
        <p:spPr>
          <a:xfrm>
            <a:off x="1863479" y="2916761"/>
            <a:ext cx="2863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SINAPSI ECCITATORIE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" name="CasellaDiTesto 15"/>
          <p:cNvSpPr txBox="1"/>
          <p:nvPr/>
        </p:nvSpPr>
        <p:spPr>
          <a:xfrm>
            <a:off x="8003111" y="2898427"/>
            <a:ext cx="2638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SINAPSI</a:t>
            </a:r>
            <a:r>
              <a:rPr lang="it-IT" sz="2400" dirty="0" smtClean="0"/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INIBITORIE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cxnSp>
        <p:nvCxnSpPr>
          <p:cNvPr id="5" name="Connettore 2 6"/>
          <p:cNvCxnSpPr>
            <a:stCxn id="3" idx="2"/>
            <a:endCxn id="7" idx="0"/>
          </p:cNvCxnSpPr>
          <p:nvPr/>
        </p:nvCxnSpPr>
        <p:spPr>
          <a:xfrm>
            <a:off x="3295089" y="3378426"/>
            <a:ext cx="0" cy="4543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28"/>
          <p:cNvCxnSpPr/>
          <p:nvPr/>
        </p:nvCxnSpPr>
        <p:spPr>
          <a:xfrm flipH="1">
            <a:off x="9322412" y="3309410"/>
            <a:ext cx="1" cy="6169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10"/>
          <p:cNvSpPr txBox="1"/>
          <p:nvPr/>
        </p:nvSpPr>
        <p:spPr>
          <a:xfrm>
            <a:off x="1035271" y="3832822"/>
            <a:ext cx="4519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RECETTORE NMDA</a:t>
            </a:r>
          </a:p>
          <a:p>
            <a:pPr algn="ctr"/>
            <a:r>
              <a:rPr lang="it-IT" sz="2400" b="1" dirty="0" smtClean="0"/>
              <a:t>RECETTORE AMPA</a:t>
            </a:r>
          </a:p>
          <a:p>
            <a:pPr algn="ctr"/>
            <a:r>
              <a:rPr lang="it-IT" sz="2400" dirty="0" smtClean="0"/>
              <a:t>(neurotrasmettitore </a:t>
            </a:r>
            <a:r>
              <a:rPr lang="it-IT" sz="2400" b="1" dirty="0" smtClean="0"/>
              <a:t>Glutammato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sp>
        <p:nvSpPr>
          <p:cNvPr id="8" name="CasellaDiTesto 29"/>
          <p:cNvSpPr txBox="1"/>
          <p:nvPr/>
        </p:nvSpPr>
        <p:spPr>
          <a:xfrm>
            <a:off x="7499671" y="3846561"/>
            <a:ext cx="3645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RECETTORE GABA </a:t>
            </a:r>
            <a:r>
              <a:rPr lang="el-GR" sz="2400" b="1" dirty="0" smtClean="0"/>
              <a:t>α</a:t>
            </a:r>
            <a:r>
              <a:rPr lang="it-IT" sz="1200" b="1" dirty="0" smtClean="0"/>
              <a:t>1</a:t>
            </a:r>
            <a:endParaRPr lang="it-IT" sz="2400" b="1" dirty="0" smtClean="0"/>
          </a:p>
          <a:p>
            <a:pPr algn="ctr"/>
            <a:r>
              <a:rPr lang="it-IT" sz="2400" b="1" dirty="0"/>
              <a:t>RECETTORE GABA </a:t>
            </a:r>
            <a:r>
              <a:rPr lang="el-GR" sz="2400" b="1" dirty="0" smtClean="0"/>
              <a:t>α</a:t>
            </a:r>
            <a:r>
              <a:rPr lang="it-IT" sz="1200" b="1" dirty="0"/>
              <a:t>6</a:t>
            </a:r>
            <a:endParaRPr lang="it-IT" sz="2400" b="1" dirty="0"/>
          </a:p>
          <a:p>
            <a:pPr algn="ctr"/>
            <a:r>
              <a:rPr lang="it-IT" sz="2400" dirty="0" smtClean="0"/>
              <a:t>(neurotrasmettitore </a:t>
            </a:r>
            <a:r>
              <a:rPr lang="it-IT" sz="2400" b="1" dirty="0" smtClean="0"/>
              <a:t>GABA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sp>
        <p:nvSpPr>
          <p:cNvPr id="9" name="CasellaDiTesto 6"/>
          <p:cNvSpPr txBox="1"/>
          <p:nvPr/>
        </p:nvSpPr>
        <p:spPr>
          <a:xfrm>
            <a:off x="4207093" y="220630"/>
            <a:ext cx="3645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MODELLO SINAPSI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384" y="918702"/>
            <a:ext cx="11386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Il modello della sinapsi modellizza il </a:t>
            </a:r>
            <a:r>
              <a:rPr lang="it-IT" sz="2800" b="1" dirty="0" smtClean="0"/>
              <a:t>rilascio del neurotrasmettitore </a:t>
            </a:r>
            <a:r>
              <a:rPr lang="it-IT" sz="2800" dirty="0" smtClean="0"/>
              <a:t>nella vescicola, il </a:t>
            </a:r>
            <a:r>
              <a:rPr lang="it-IT" sz="2800" b="1" dirty="0" smtClean="0"/>
              <a:t>legame neurotrasmettitore-recettore</a:t>
            </a:r>
            <a:r>
              <a:rPr lang="it-IT" sz="2800" dirty="0" smtClean="0"/>
              <a:t>, </a:t>
            </a:r>
            <a:r>
              <a:rPr lang="it-IT" sz="2800" b="1" dirty="0" smtClean="0"/>
              <a:t>l’apertura e la chiusura del canale</a:t>
            </a:r>
            <a:r>
              <a:rPr lang="it-IT" sz="2800" dirty="0" smtClean="0"/>
              <a:t> di cui il recettore è composto (modello di Markov).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38323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rea di disegno 56"/>
          <p:cNvGrpSpPr/>
          <p:nvPr/>
        </p:nvGrpSpPr>
        <p:grpSpPr>
          <a:xfrm>
            <a:off x="6520069" y="1867488"/>
            <a:ext cx="10677787" cy="4554760"/>
            <a:chOff x="-2480855" y="-40358"/>
            <a:chExt cx="7967255" cy="3334072"/>
          </a:xfrm>
        </p:grpSpPr>
        <p:sp>
          <p:nvSpPr>
            <p:cNvPr id="3" name="Rettangolo 43"/>
            <p:cNvSpPr/>
            <p:nvPr/>
          </p:nvSpPr>
          <p:spPr>
            <a:xfrm>
              <a:off x="0" y="0"/>
              <a:ext cx="5486400" cy="3200400"/>
            </a:xfrm>
            <a:prstGeom prst="rect">
              <a:avLst/>
            </a:prstGeom>
          </p:spPr>
        </p:sp>
        <p:sp>
          <p:nvSpPr>
            <p:cNvPr id="4" name="Ovale 44"/>
            <p:cNvSpPr/>
            <p:nvPr/>
          </p:nvSpPr>
          <p:spPr>
            <a:xfrm>
              <a:off x="-1126822" y="1312513"/>
              <a:ext cx="1581150" cy="160972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Granulo</a:t>
              </a:r>
              <a:endParaRPr kumimoji="0" lang="it-IT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" name="Ovale 45"/>
            <p:cNvSpPr/>
            <p:nvPr/>
          </p:nvSpPr>
          <p:spPr>
            <a:xfrm>
              <a:off x="-1269698" y="1217264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vale 46"/>
            <p:cNvSpPr/>
            <p:nvPr/>
          </p:nvSpPr>
          <p:spPr>
            <a:xfrm>
              <a:off x="196178" y="1217264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7" name="Ovale 47"/>
            <p:cNvSpPr/>
            <p:nvPr/>
          </p:nvSpPr>
          <p:spPr>
            <a:xfrm>
              <a:off x="-1269698" y="2635513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8" name="Ovale 50"/>
            <p:cNvSpPr/>
            <p:nvPr/>
          </p:nvSpPr>
          <p:spPr>
            <a:xfrm>
              <a:off x="139028" y="2645038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9" name="Ovale 56"/>
            <p:cNvSpPr/>
            <p:nvPr/>
          </p:nvSpPr>
          <p:spPr>
            <a:xfrm>
              <a:off x="-1498297" y="2254513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10" name="Ovale 57"/>
            <p:cNvSpPr/>
            <p:nvPr/>
          </p:nvSpPr>
          <p:spPr>
            <a:xfrm>
              <a:off x="-251497" y="2874614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1" name="Ovale 59"/>
            <p:cNvSpPr/>
            <p:nvPr/>
          </p:nvSpPr>
          <p:spPr>
            <a:xfrm>
              <a:off x="406703" y="1617313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2" name="Ovale 60"/>
            <p:cNvSpPr/>
            <p:nvPr/>
          </p:nvSpPr>
          <p:spPr>
            <a:xfrm>
              <a:off x="-888698" y="958138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3" name="Ovale 62"/>
            <p:cNvSpPr/>
            <p:nvPr/>
          </p:nvSpPr>
          <p:spPr>
            <a:xfrm>
              <a:off x="-2480855" y="60994"/>
              <a:ext cx="257810" cy="2482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4" name="Ovale 63"/>
            <p:cNvSpPr/>
            <p:nvPr/>
          </p:nvSpPr>
          <p:spPr>
            <a:xfrm>
              <a:off x="-2480855" y="412414"/>
              <a:ext cx="257810" cy="2482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15" name="Casella di testo 76"/>
            <p:cNvSpPr txBox="1"/>
            <p:nvPr/>
          </p:nvSpPr>
          <p:spPr>
            <a:xfrm>
              <a:off x="-2064869" y="-40358"/>
              <a:ext cx="3745542" cy="46638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SINAPSI ECCITATORIA</a:t>
              </a:r>
              <a:endParaRPr kumimoji="0" lang="it-IT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Casella di testo 76"/>
            <p:cNvSpPr txBox="1"/>
            <p:nvPr/>
          </p:nvSpPr>
          <p:spPr>
            <a:xfrm>
              <a:off x="-2064869" y="275616"/>
              <a:ext cx="3829609" cy="68252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Times New Roman"/>
                  <a:cs typeface="+mn-cs"/>
                </a:rPr>
                <a:t>SINAPSI INIBITORIA</a:t>
              </a:r>
              <a:endParaRPr kumimoji="0" lang="it-IT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</p:grpSp>
      <p:sp>
        <p:nvSpPr>
          <p:cNvPr id="20" name="CasellaDiTesto 6"/>
          <p:cNvSpPr txBox="1"/>
          <p:nvPr/>
        </p:nvSpPr>
        <p:spPr>
          <a:xfrm>
            <a:off x="576017" y="290431"/>
            <a:ext cx="11444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MODELLO MONOCOMPARTIMENTALE CELLULA GRANULARE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24726" t="25132" r="43302" b="24868"/>
          <a:stretch/>
        </p:blipFill>
        <p:spPr>
          <a:xfrm>
            <a:off x="429626" y="1788508"/>
            <a:ext cx="5088398" cy="447401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5202990" y="4452730"/>
            <a:ext cx="1662598" cy="22099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6017" y="1174330"/>
            <a:ext cx="4787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>
                <a:solidFill>
                  <a:srgbClr val="FF0000"/>
                </a:solidFill>
              </a:rPr>
              <a:t>DISEGNO DELLA REALTÀ FISIOLOGICA</a:t>
            </a:r>
            <a:endParaRPr lang="it-IT" sz="2400" i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53892" y="1174330"/>
            <a:ext cx="144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>
                <a:solidFill>
                  <a:srgbClr val="FF0000"/>
                </a:solidFill>
              </a:rPr>
              <a:t>MODELLO</a:t>
            </a:r>
            <a:endParaRPr lang="it-IT" sz="2400" i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940904" y="3087757"/>
            <a:ext cx="968960" cy="16168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4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88772" y="301337"/>
            <a:ext cx="4747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HUMAN BRAIN PROJECT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54557"/>
          <a:stretch/>
        </p:blipFill>
        <p:spPr>
          <a:xfrm>
            <a:off x="280553" y="1594882"/>
            <a:ext cx="3844637" cy="439943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561609" y="947668"/>
            <a:ext cx="72897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Progetto che nel 2013 è stato selezionato dalla Commissione Europea tra i </a:t>
            </a:r>
            <a:r>
              <a:rPr lang="it-IT" sz="2800" b="1" dirty="0" smtClean="0"/>
              <a:t>Future and </a:t>
            </a:r>
            <a:r>
              <a:rPr lang="it-IT" sz="2800" b="1" dirty="0" err="1" smtClean="0"/>
              <a:t>Emerging</a:t>
            </a:r>
            <a:r>
              <a:rPr lang="it-IT" sz="2800" b="1" dirty="0" smtClean="0"/>
              <a:t> Technologies </a:t>
            </a:r>
            <a:r>
              <a:rPr lang="it-IT" sz="2800" dirty="0" smtClean="0"/>
              <a:t>(</a:t>
            </a:r>
            <a:r>
              <a:rPr lang="it-IT" sz="2800" b="1" dirty="0" smtClean="0"/>
              <a:t>FET</a:t>
            </a:r>
            <a:r>
              <a:rPr lang="it-IT" sz="2800" dirty="0" smtClean="0"/>
              <a:t>) </a:t>
            </a:r>
            <a:r>
              <a:rPr lang="it-IT" sz="2800" b="1" dirty="0" err="1" smtClean="0"/>
              <a:t>Flagships</a:t>
            </a:r>
            <a:r>
              <a:rPr lang="it-IT" sz="2800" dirty="0" smtClean="0"/>
              <a:t>. </a:t>
            </a:r>
          </a:p>
          <a:p>
            <a:pPr algn="just"/>
            <a:endParaRPr lang="it-IT" sz="2800" dirty="0" smtClean="0"/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Coinvolge oltre 100 università e centri di ricerca diffusi in 24 paesi europei.</a:t>
            </a:r>
          </a:p>
          <a:p>
            <a:pPr algn="just"/>
            <a:endParaRPr lang="it-IT" sz="2800" dirty="0" smtClean="0"/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Il progetto ha come principale </a:t>
            </a:r>
            <a:r>
              <a:rPr lang="it-IT" sz="2800" b="1" dirty="0" smtClean="0"/>
              <a:t>obiettivo</a:t>
            </a:r>
            <a:r>
              <a:rPr lang="it-IT" sz="2800" dirty="0" smtClean="0"/>
              <a:t> la conoscenza del cervello umano, a diversi livelli fisiologici, e la sua simulazione attraverso tecnologie ad alte prestazioni.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7010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78696" y="1231381"/>
            <a:ext cx="7695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VANTAGGIO </a:t>
            </a:r>
            <a:r>
              <a:rPr lang="it-IT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it-IT" sz="2800" dirty="0" smtClean="0">
                <a:sym typeface="Wingdings" panose="05000000000000000000" pitchFamily="2" charset="2"/>
              </a:rPr>
              <a:t>Modello </a:t>
            </a:r>
            <a:r>
              <a:rPr lang="it-IT" sz="2800" b="1" dirty="0" smtClean="0">
                <a:sym typeface="Wingdings" panose="05000000000000000000" pitchFamily="2" charset="2"/>
              </a:rPr>
              <a:t>fisiologicamente realistico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909075" y="2265258"/>
            <a:ext cx="8434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S</a:t>
            </a:r>
            <a:r>
              <a:rPr lang="it-IT" sz="2800" b="1" dirty="0" smtClean="0">
                <a:solidFill>
                  <a:srgbClr val="FF0000"/>
                </a:solidFill>
              </a:rPr>
              <a:t>VANTAGGIO </a:t>
            </a:r>
            <a:r>
              <a:rPr lang="it-IT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it-IT" sz="2800" dirty="0" smtClean="0">
                <a:sym typeface="Wingdings" panose="05000000000000000000" pitchFamily="2" charset="2"/>
              </a:rPr>
              <a:t>Modello </a:t>
            </a:r>
            <a:r>
              <a:rPr lang="it-IT" sz="2800" b="1" dirty="0" err="1" smtClean="0">
                <a:sym typeface="Wingdings" panose="05000000000000000000" pitchFamily="2" charset="2"/>
              </a:rPr>
              <a:t>computazionalmente</a:t>
            </a:r>
            <a:r>
              <a:rPr lang="it-IT" sz="2800" b="1" dirty="0" smtClean="0">
                <a:sym typeface="Wingdings" panose="05000000000000000000" pitchFamily="2" charset="2"/>
              </a:rPr>
              <a:t> oneroso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Freccia in giù 2"/>
          <p:cNvSpPr/>
          <p:nvPr/>
        </p:nvSpPr>
        <p:spPr>
          <a:xfrm>
            <a:off x="5796280" y="3434287"/>
            <a:ext cx="660400" cy="1181100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/>
          </a:p>
        </p:txBody>
      </p:sp>
      <p:sp>
        <p:nvSpPr>
          <p:cNvPr id="5" name="CasellaDiTesto 4"/>
          <p:cNvSpPr txBox="1"/>
          <p:nvPr/>
        </p:nvSpPr>
        <p:spPr>
          <a:xfrm>
            <a:off x="507891" y="5058714"/>
            <a:ext cx="11237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Simulazione di modelli con </a:t>
            </a:r>
            <a:r>
              <a:rPr lang="it-IT" sz="2800" b="1" dirty="0" smtClean="0"/>
              <a:t>tecnologie ad alte prestazioni </a:t>
            </a:r>
            <a:r>
              <a:rPr lang="it-IT" sz="2800" dirty="0" smtClean="0"/>
              <a:t>che garantiscano </a:t>
            </a:r>
            <a:r>
              <a:rPr lang="it-IT" sz="2800" b="1" dirty="0" smtClean="0"/>
              <a:t>brevi tempi di esecuzione</a:t>
            </a:r>
            <a:r>
              <a:rPr lang="it-IT" sz="2800" dirty="0" smtClean="0"/>
              <a:t>.</a:t>
            </a:r>
            <a:endParaRPr lang="it-IT" sz="2800" dirty="0"/>
          </a:p>
        </p:txBody>
      </p:sp>
      <p:sp>
        <p:nvSpPr>
          <p:cNvPr id="9" name="CasellaDiTesto 6"/>
          <p:cNvSpPr txBox="1"/>
          <p:nvPr/>
        </p:nvSpPr>
        <p:spPr>
          <a:xfrm>
            <a:off x="404080" y="243087"/>
            <a:ext cx="11444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MODELLO MONOCOMPARTIMENTALE CELLULA GRANULARE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89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6"/>
          <p:cNvSpPr txBox="1"/>
          <p:nvPr/>
        </p:nvSpPr>
        <p:spPr>
          <a:xfrm>
            <a:off x="3981439" y="174824"/>
            <a:ext cx="4568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TECNOLOGIE VALUTATE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7" name="CasellaDiTesto 7"/>
          <p:cNvSpPr txBox="1"/>
          <p:nvPr/>
        </p:nvSpPr>
        <p:spPr>
          <a:xfrm>
            <a:off x="951892" y="5694582"/>
            <a:ext cx="10627268" cy="58477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HIGH PERFORMANCE ANALYTICS AND COMPUTING PLATFORM</a:t>
            </a:r>
            <a:endParaRPr lang="it-IT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CasellaDiTesto 10"/>
          <p:cNvSpPr txBox="1"/>
          <p:nvPr/>
        </p:nvSpPr>
        <p:spPr>
          <a:xfrm>
            <a:off x="404080" y="1421966"/>
            <a:ext cx="4722768" cy="52322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accent5">
                    <a:lumMod val="50000"/>
                  </a:schemeClr>
                </a:solidFill>
              </a:rPr>
              <a:t>BRAIN SIMULATION PLATFORM</a:t>
            </a:r>
            <a:endParaRPr lang="it-IT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535357" y="1421966"/>
            <a:ext cx="6313523" cy="52322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accent5">
                    <a:lumMod val="50000"/>
                  </a:schemeClr>
                </a:solidFill>
              </a:rPr>
              <a:t>NEUROMORPHIC COMPUTING PLATFORM</a:t>
            </a:r>
            <a:endParaRPr lang="it-IT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65462" y="2163651"/>
            <a:ext cx="2" cy="105606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0291" y="3793140"/>
            <a:ext cx="4070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Graphic Processing Units (GPU)</a:t>
            </a:r>
            <a:endParaRPr lang="it-IT" sz="2400" i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880783" y="2163651"/>
            <a:ext cx="0" cy="131364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50346" y="3498065"/>
            <a:ext cx="50608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Field Programmable Gate Array (FPGA)</a:t>
            </a:r>
          </a:p>
          <a:p>
            <a:pPr algn="ctr"/>
            <a:r>
              <a:rPr lang="it-IT" sz="2400" i="1" dirty="0" smtClean="0"/>
              <a:t>ASIC</a:t>
            </a:r>
            <a:endParaRPr lang="it-IT" sz="2400" i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65463" y="4254805"/>
            <a:ext cx="1512468" cy="130886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469746" y="4256017"/>
            <a:ext cx="1411037" cy="130765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70877" y="3325689"/>
            <a:ext cx="270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Paradigma OpenMP</a:t>
            </a:r>
            <a:endParaRPr lang="it-IT" sz="2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01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678356" y="1147822"/>
            <a:ext cx="113934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 </a:t>
            </a:r>
            <a:r>
              <a:rPr lang="it-IT" sz="2000" b="1" dirty="0"/>
              <a:t>programmi </a:t>
            </a:r>
            <a:r>
              <a:rPr lang="it-IT" sz="2000" b="1" dirty="0" smtClean="0"/>
              <a:t>paralleli </a:t>
            </a:r>
            <a:r>
              <a:rPr lang="it-IT" sz="2000" dirty="0" smtClean="0"/>
              <a:t>sono quelli </a:t>
            </a:r>
            <a:r>
              <a:rPr lang="it-IT" sz="2000" dirty="0"/>
              <a:t>in cui diversi threads cooperano per </a:t>
            </a:r>
            <a:r>
              <a:rPr lang="it-IT" sz="2000" dirty="0" smtClean="0"/>
              <a:t>migliorare le prestazioni di </a:t>
            </a:r>
            <a:r>
              <a:rPr lang="it-IT" sz="2000" dirty="0"/>
              <a:t>calcolo. Essi possono essere eseguiti sia su processori </a:t>
            </a:r>
            <a:r>
              <a:rPr lang="it-IT" sz="2000" b="1" i="1" dirty="0"/>
              <a:t>multicore</a:t>
            </a:r>
            <a:r>
              <a:rPr lang="it-IT" sz="2000" dirty="0"/>
              <a:t> che su quelli </a:t>
            </a:r>
            <a:r>
              <a:rPr lang="it-IT" sz="2000" b="1" i="1" dirty="0"/>
              <a:t>many-cores</a:t>
            </a:r>
            <a:r>
              <a:rPr lang="it-IT" sz="2000" dirty="0"/>
              <a:t> </a:t>
            </a:r>
            <a:r>
              <a:rPr lang="it-IT" sz="2000" dirty="0" smtClean="0"/>
              <a:t>.</a:t>
            </a:r>
          </a:p>
          <a:p>
            <a:endParaRPr lang="it-IT" sz="2000" dirty="0" smtClean="0"/>
          </a:p>
          <a:p>
            <a:r>
              <a:rPr lang="it-IT" sz="2000" dirty="0"/>
              <a:t>Il processore </a:t>
            </a:r>
            <a:r>
              <a:rPr lang="it-IT" sz="2000" b="1" dirty="0"/>
              <a:t>multicore</a:t>
            </a:r>
            <a:r>
              <a:rPr lang="it-IT" sz="2000" dirty="0"/>
              <a:t> è in grado di eseguire sia parti di codice sequenziale che parallelo.  Ogni core elabora </a:t>
            </a:r>
            <a:r>
              <a:rPr lang="it-IT" sz="2000" b="1" dirty="0"/>
              <a:t>un gruppo di </a:t>
            </a:r>
            <a:r>
              <a:rPr lang="it-IT" sz="2000" b="1" dirty="0" smtClean="0"/>
              <a:t>threads</a:t>
            </a:r>
            <a:r>
              <a:rPr lang="it-IT" sz="2000" dirty="0" smtClean="0"/>
              <a:t>. </a:t>
            </a:r>
          </a:p>
          <a:p>
            <a:endParaRPr lang="it-IT" sz="2000" dirty="0" smtClean="0"/>
          </a:p>
          <a:p>
            <a:r>
              <a:rPr lang="it-IT" sz="2000" dirty="0"/>
              <a:t>Il processore </a:t>
            </a:r>
            <a:r>
              <a:rPr lang="it-IT" sz="2000" b="1" dirty="0"/>
              <a:t>many-cores</a:t>
            </a:r>
            <a:r>
              <a:rPr lang="it-IT" sz="2000" dirty="0"/>
              <a:t> esegue le parti di codice parallelo in modo tale che ciascun core elabori </a:t>
            </a:r>
            <a:r>
              <a:rPr lang="it-IT" sz="2000" b="1" dirty="0"/>
              <a:t>un </a:t>
            </a:r>
            <a:r>
              <a:rPr lang="it-IT" sz="2000" b="1" dirty="0" smtClean="0"/>
              <a:t>thread</a:t>
            </a:r>
            <a:r>
              <a:rPr lang="it-IT" sz="2000" dirty="0" smtClean="0"/>
              <a:t>. </a:t>
            </a:r>
            <a:endParaRPr lang="it-IT" sz="2000" dirty="0"/>
          </a:p>
          <a:p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653306" y="4500024"/>
            <a:ext cx="1939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MULTICORE</a:t>
            </a:r>
            <a:endParaRPr lang="it-IT" sz="28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812982" y="4500024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/>
              <a:t>OpenMP</a:t>
            </a:r>
            <a:endParaRPr lang="it-IT" sz="2800" b="1" dirty="0"/>
          </a:p>
        </p:txBody>
      </p:sp>
      <p:cxnSp>
        <p:nvCxnSpPr>
          <p:cNvPr id="14" name="Connettore 2 13"/>
          <p:cNvCxnSpPr>
            <a:stCxn id="8" idx="3"/>
            <a:endCxn id="9" idx="1"/>
          </p:cNvCxnSpPr>
          <p:nvPr/>
        </p:nvCxnSpPr>
        <p:spPr>
          <a:xfrm>
            <a:off x="5593196" y="4761634"/>
            <a:ext cx="22197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653306" y="5671176"/>
            <a:ext cx="2223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MANY-CORES</a:t>
            </a:r>
            <a:endParaRPr lang="it-IT" sz="28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995981" y="5671176"/>
            <a:ext cx="1045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CUDA</a:t>
            </a:r>
            <a:endParaRPr lang="it-IT" sz="2800" b="1" dirty="0"/>
          </a:p>
        </p:txBody>
      </p:sp>
      <p:cxnSp>
        <p:nvCxnSpPr>
          <p:cNvPr id="24" name="Connettore 2 23"/>
          <p:cNvCxnSpPr>
            <a:stCxn id="18" idx="3"/>
            <a:endCxn id="15" idx="1"/>
          </p:cNvCxnSpPr>
          <p:nvPr/>
        </p:nvCxnSpPr>
        <p:spPr>
          <a:xfrm>
            <a:off x="5877248" y="5932786"/>
            <a:ext cx="21187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6"/>
          <p:cNvSpPr txBox="1"/>
          <p:nvPr/>
        </p:nvSpPr>
        <p:spPr>
          <a:xfrm>
            <a:off x="2432456" y="207262"/>
            <a:ext cx="788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TECNOLOGIE PER IL CALCOLO PARALLELO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348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9245" y="1227788"/>
            <a:ext cx="11526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Open specification for Multi Processing (</a:t>
            </a:r>
            <a:r>
              <a:rPr lang="it-IT" sz="2000" b="1" dirty="0" smtClean="0"/>
              <a:t>OpenMP</a:t>
            </a:r>
            <a:r>
              <a:rPr lang="it-IT" sz="2000" dirty="0" smtClean="0"/>
              <a:t>) è un’API multipiattaforma per la programmazione parallela a memoria condivisa su CPU multicore.</a:t>
            </a:r>
          </a:p>
          <a:p>
            <a:pPr algn="just"/>
            <a:r>
              <a:rPr lang="it-IT" sz="2000" dirty="0"/>
              <a:t>OpenMP implementa la filosofia </a:t>
            </a:r>
            <a:r>
              <a:rPr lang="it-IT" sz="2000" b="1" dirty="0"/>
              <a:t>multithreading</a:t>
            </a:r>
            <a:r>
              <a:rPr lang="it-IT" sz="2000" dirty="0"/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il processo principale, </a:t>
            </a:r>
            <a:r>
              <a:rPr lang="it-IT" sz="2000" b="1" dirty="0"/>
              <a:t>master thread</a:t>
            </a:r>
            <a:r>
              <a:rPr lang="it-IT" sz="2000" dirty="0"/>
              <a:t>, esegue il codice sequenziale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gli </a:t>
            </a:r>
            <a:r>
              <a:rPr lang="it-IT" sz="2000" b="1" dirty="0"/>
              <a:t>slave threads </a:t>
            </a:r>
            <a:r>
              <a:rPr lang="it-IT" sz="2000" dirty="0"/>
              <a:t>vengono costruiti per eseguire le parti di codice in parallelo</a:t>
            </a:r>
          </a:p>
          <a:p>
            <a:pPr algn="just"/>
            <a:endParaRPr lang="it-IT" sz="2000" dirty="0"/>
          </a:p>
        </p:txBody>
      </p:sp>
      <p:pic>
        <p:nvPicPr>
          <p:cNvPr id="20" name="Immagine 1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87" y="3276600"/>
            <a:ext cx="10446213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6"/>
          <p:cNvSpPr txBox="1"/>
          <p:nvPr/>
        </p:nvSpPr>
        <p:spPr>
          <a:xfrm>
            <a:off x="5207799" y="208667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OpenMP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0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3592" y="1080122"/>
            <a:ext cx="115029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La tecnologia </a:t>
            </a:r>
            <a:r>
              <a:rPr lang="it-IT" sz="2800" b="1" dirty="0" smtClean="0"/>
              <a:t>GPU </a:t>
            </a:r>
            <a:r>
              <a:rPr lang="it-IT" sz="2800" dirty="0" smtClean="0"/>
              <a:t>nasce per applicazioni in contesti grafici. 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Grazie alla sua capacità di </a:t>
            </a:r>
            <a:r>
              <a:rPr lang="it-IT" sz="2800" b="1" dirty="0" smtClean="0"/>
              <a:t>elaborazione parallela </a:t>
            </a:r>
            <a:r>
              <a:rPr lang="it-IT" sz="2800" dirty="0" smtClean="0"/>
              <a:t>essa viene utlizzata in applicazioni in cui sono coinvolti grandi quantità di dati, in modo da migliorare le prestazioni di programmi costituiti da </a:t>
            </a:r>
            <a:r>
              <a:rPr lang="it-IT" sz="2800" b="1" dirty="0" smtClean="0"/>
              <a:t>algoritmi computazionalmente onerosi</a:t>
            </a:r>
            <a:r>
              <a:rPr lang="it-IT" sz="2800" dirty="0" smtClean="0"/>
              <a:t>.</a:t>
            </a:r>
            <a:endParaRPr lang="it-IT" sz="2800" b="1" dirty="0"/>
          </a:p>
        </p:txBody>
      </p:sp>
      <p:sp>
        <p:nvSpPr>
          <p:cNvPr id="13" name="CasellaDiTesto 6"/>
          <p:cNvSpPr txBox="1"/>
          <p:nvPr/>
        </p:nvSpPr>
        <p:spPr>
          <a:xfrm>
            <a:off x="3661281" y="278681"/>
            <a:ext cx="499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Graphics Processing Units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982" t="36575" r="27168" b="27333"/>
          <a:stretch/>
        </p:blipFill>
        <p:spPr>
          <a:xfrm>
            <a:off x="2743201" y="3462128"/>
            <a:ext cx="6833008" cy="3162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6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0994" y="984151"/>
            <a:ext cx="11694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prstClr val="black"/>
                </a:solidFill>
              </a:rPr>
              <a:t>Compute </a:t>
            </a:r>
            <a:r>
              <a:rPr lang="it-IT" sz="2800" dirty="0">
                <a:solidFill>
                  <a:prstClr val="black"/>
                </a:solidFill>
              </a:rPr>
              <a:t>Device </a:t>
            </a:r>
            <a:r>
              <a:rPr lang="it-IT" sz="2800" dirty="0" smtClean="0">
                <a:solidFill>
                  <a:prstClr val="black"/>
                </a:solidFill>
              </a:rPr>
              <a:t>Unified Architecture (</a:t>
            </a:r>
            <a:r>
              <a:rPr lang="it-IT" sz="2800" b="1" dirty="0" smtClean="0">
                <a:solidFill>
                  <a:prstClr val="black"/>
                </a:solidFill>
              </a:rPr>
              <a:t>CUDA</a:t>
            </a:r>
            <a:r>
              <a:rPr lang="it-IT" sz="2800" dirty="0" smtClean="0">
                <a:solidFill>
                  <a:prstClr val="black"/>
                </a:solidFill>
              </a:rPr>
              <a:t>) è un modello di programmazione introdotto da NVIDIA che supporta l’esecuzione di programmi su CPU e GPU. </a:t>
            </a:r>
            <a:endParaRPr lang="it-IT" sz="2800" dirty="0">
              <a:solidFill>
                <a:prstClr val="black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32615" y="2947502"/>
            <a:ext cx="2988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SISTEMA PROGRAMMATORE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CUDA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339584" y="2464303"/>
            <a:ext cx="70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HOST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255907" y="3593833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DEVICE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10" name="Connettore 2 9"/>
          <p:cNvCxnSpPr>
            <a:stCxn id="3" idx="3"/>
            <a:endCxn id="11" idx="1"/>
          </p:cNvCxnSpPr>
          <p:nvPr/>
        </p:nvCxnSpPr>
        <p:spPr>
          <a:xfrm flipV="1">
            <a:off x="5621062" y="2648969"/>
            <a:ext cx="718522" cy="6216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3" idx="3"/>
            <a:endCxn id="12" idx="1"/>
          </p:cNvCxnSpPr>
          <p:nvPr/>
        </p:nvCxnSpPr>
        <p:spPr>
          <a:xfrm>
            <a:off x="5621062" y="3270668"/>
            <a:ext cx="634845" cy="50783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7809923" y="246430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023B2"/>
                </a:solidFill>
              </a:rPr>
              <a:t>CPU</a:t>
            </a:r>
            <a:endParaRPr lang="it-IT" b="1" dirty="0">
              <a:solidFill>
                <a:srgbClr val="2023B2"/>
              </a:solidFill>
            </a:endParaRPr>
          </a:p>
        </p:txBody>
      </p:sp>
      <p:cxnSp>
        <p:nvCxnSpPr>
          <p:cNvPr id="18" name="Connettore 2 17"/>
          <p:cNvCxnSpPr>
            <a:stCxn id="11" idx="3"/>
            <a:endCxn id="15" idx="1"/>
          </p:cNvCxnSpPr>
          <p:nvPr/>
        </p:nvCxnSpPr>
        <p:spPr>
          <a:xfrm>
            <a:off x="7046188" y="2648969"/>
            <a:ext cx="76373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7809923" y="359383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023B2"/>
                </a:solidFill>
              </a:rPr>
              <a:t>G</a:t>
            </a:r>
            <a:r>
              <a:rPr lang="it-IT" b="1" dirty="0" smtClean="0">
                <a:solidFill>
                  <a:srgbClr val="2023B2"/>
                </a:solidFill>
              </a:rPr>
              <a:t>PU</a:t>
            </a:r>
            <a:endParaRPr lang="it-IT" b="1" dirty="0">
              <a:solidFill>
                <a:srgbClr val="2023B2"/>
              </a:solidFill>
            </a:endParaRPr>
          </a:p>
        </p:txBody>
      </p:sp>
      <p:cxnSp>
        <p:nvCxnSpPr>
          <p:cNvPr id="23" name="Connettore 2 22"/>
          <p:cNvCxnSpPr>
            <a:stCxn id="12" idx="3"/>
            <a:endCxn id="20" idx="1"/>
          </p:cNvCxnSpPr>
          <p:nvPr/>
        </p:nvCxnSpPr>
        <p:spPr>
          <a:xfrm>
            <a:off x="7129864" y="3778499"/>
            <a:ext cx="68005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1996224" y="4904708"/>
            <a:ext cx="284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ESECUZIONE PROGRAMMA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CUDA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633465" y="5043208"/>
            <a:ext cx="70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HOST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27" name="Connettore 2 26"/>
          <p:cNvCxnSpPr>
            <a:stCxn id="24" idx="3"/>
            <a:endCxn id="25" idx="1"/>
          </p:cNvCxnSpPr>
          <p:nvPr/>
        </p:nvCxnSpPr>
        <p:spPr>
          <a:xfrm>
            <a:off x="4845209" y="5227874"/>
            <a:ext cx="788256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5528949" y="568500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KERNEL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914943" y="4858542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00B0F0"/>
                </a:solidFill>
              </a:rPr>
              <a:t>inizio</a:t>
            </a:r>
            <a:endParaRPr lang="it-IT" b="1" i="1" dirty="0">
              <a:solidFill>
                <a:srgbClr val="00B0F0"/>
              </a:solidFill>
            </a:endParaRPr>
          </a:p>
        </p:txBody>
      </p:sp>
      <p:cxnSp>
        <p:nvCxnSpPr>
          <p:cNvPr id="31" name="Connettore 2 30"/>
          <p:cNvCxnSpPr>
            <a:stCxn id="25" idx="2"/>
            <a:endCxn id="29" idx="0"/>
          </p:cNvCxnSpPr>
          <p:nvPr/>
        </p:nvCxnSpPr>
        <p:spPr>
          <a:xfrm>
            <a:off x="5986767" y="5412540"/>
            <a:ext cx="0" cy="272465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ccia circolare in giù 37"/>
          <p:cNvSpPr/>
          <p:nvPr/>
        </p:nvSpPr>
        <p:spPr>
          <a:xfrm>
            <a:off x="6138275" y="5227874"/>
            <a:ext cx="2112806" cy="507830"/>
          </a:xfrm>
          <a:prstGeom prst="curvedDownArrow">
            <a:avLst>
              <a:gd name="adj1" fmla="val 9986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7742739" y="5685005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DEVICE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41" name="Connettore 2 40"/>
          <p:cNvCxnSpPr>
            <a:stCxn id="39" idx="3"/>
          </p:cNvCxnSpPr>
          <p:nvPr/>
        </p:nvCxnSpPr>
        <p:spPr>
          <a:xfrm>
            <a:off x="8616696" y="5869671"/>
            <a:ext cx="734954" cy="1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9351650" y="5683913"/>
            <a:ext cx="176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2023B2"/>
                </a:solidFill>
              </a:rPr>
              <a:t>THREADS</a:t>
            </a:r>
            <a:endParaRPr lang="it-IT" b="1" i="1" dirty="0">
              <a:solidFill>
                <a:srgbClr val="2023B2"/>
              </a:solidFill>
            </a:endParaRPr>
          </a:p>
        </p:txBody>
      </p:sp>
      <p:sp>
        <p:nvSpPr>
          <p:cNvPr id="26" name="CasellaDiTesto 6"/>
          <p:cNvSpPr txBox="1"/>
          <p:nvPr/>
        </p:nvSpPr>
        <p:spPr>
          <a:xfrm>
            <a:off x="5420102" y="174013"/>
            <a:ext cx="1272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CUDA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1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" y="1384300"/>
            <a:ext cx="5738813" cy="42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5943690" y="1216952"/>
            <a:ext cx="60655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I </a:t>
            </a:r>
            <a:r>
              <a:rPr lang="it-IT" sz="2400" b="1" dirty="0" smtClean="0"/>
              <a:t>THREADS</a:t>
            </a:r>
            <a:r>
              <a:rPr lang="it-IT" sz="2400" dirty="0" smtClean="0"/>
              <a:t> generati sono raggruppati in </a:t>
            </a:r>
            <a:r>
              <a:rPr lang="it-IT" sz="2400" b="1" dirty="0" smtClean="0"/>
              <a:t>BLOCCHI</a:t>
            </a:r>
            <a:r>
              <a:rPr lang="it-IT" sz="2400" dirty="0" smtClean="0"/>
              <a:t>.</a:t>
            </a:r>
          </a:p>
          <a:p>
            <a:pPr algn="just"/>
            <a:endParaRPr lang="it-IT" sz="2400" dirty="0" smtClean="0"/>
          </a:p>
          <a:p>
            <a:pPr algn="just"/>
            <a:r>
              <a:rPr lang="it-IT" sz="2400" dirty="0" smtClean="0"/>
              <a:t>L’insieme </a:t>
            </a:r>
            <a:r>
              <a:rPr lang="it-IT" sz="2400" dirty="0"/>
              <a:t>di più blocchi costituisce una </a:t>
            </a:r>
            <a:r>
              <a:rPr lang="it-IT" sz="2400" b="1" dirty="0" smtClean="0"/>
              <a:t>GRID</a:t>
            </a:r>
            <a:r>
              <a:rPr lang="it-IT" sz="2400" dirty="0" smtClean="0"/>
              <a:t>.</a:t>
            </a:r>
            <a:endParaRPr lang="it-IT" sz="2400" dirty="0"/>
          </a:p>
          <a:p>
            <a:pPr algn="just"/>
            <a:endParaRPr lang="it-IT" sz="2400" dirty="0" smtClean="0"/>
          </a:p>
          <a:p>
            <a:pPr algn="just"/>
            <a:r>
              <a:rPr lang="it-IT" sz="2400" dirty="0"/>
              <a:t>Quando tutti i threads di una grid hanno terminato la propria esecuzione, la </a:t>
            </a:r>
            <a:r>
              <a:rPr lang="it-IT" sz="2400" b="1" dirty="0"/>
              <a:t>GRID TERMINA </a:t>
            </a:r>
            <a:r>
              <a:rPr lang="it-IT" sz="2400" dirty="0"/>
              <a:t>e l’esecuzione continua sull’host finché non viene invocato un nuovo </a:t>
            </a:r>
            <a:r>
              <a:rPr lang="it-IT" sz="2400" dirty="0" smtClean="0"/>
              <a:t>kernel. </a:t>
            </a:r>
            <a:endParaRPr lang="it-IT" sz="2400" dirty="0"/>
          </a:p>
          <a:p>
            <a:pPr algn="just"/>
            <a:endParaRPr lang="it-IT" sz="2400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7661928" y="4718890"/>
            <a:ext cx="70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HOST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557412" y="536068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KERNEL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16" name="Freccia circolare in giù 15"/>
          <p:cNvSpPr/>
          <p:nvPr/>
        </p:nvSpPr>
        <p:spPr>
          <a:xfrm>
            <a:off x="8243609" y="4871788"/>
            <a:ext cx="1964571" cy="507830"/>
          </a:xfrm>
          <a:prstGeom prst="curvedDownArrow">
            <a:avLst>
              <a:gd name="adj1" fmla="val 9986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9771200" y="5427073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DEVICE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>
            <a:off x="8015229" y="5088221"/>
            <a:ext cx="0" cy="272465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6"/>
          <p:cNvSpPr txBox="1"/>
          <p:nvPr/>
        </p:nvSpPr>
        <p:spPr>
          <a:xfrm>
            <a:off x="5420102" y="174013"/>
            <a:ext cx="1272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CUDA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3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6062" y="1696107"/>
            <a:ext cx="11253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Lo sviluppo di un programma </a:t>
            </a:r>
            <a:r>
              <a:rPr lang="it-IT" sz="2400" b="1" dirty="0" smtClean="0"/>
              <a:t>CUDA</a:t>
            </a:r>
            <a:r>
              <a:rPr lang="it-IT" sz="2400" dirty="0" smtClean="0"/>
              <a:t> prevede 5 fasi: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76062" y="2487877"/>
            <a:ext cx="115240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t-IT" sz="2400" b="1" dirty="0" smtClean="0"/>
              <a:t>ALLOCAZIONE DI MEMORIA </a:t>
            </a:r>
            <a:r>
              <a:rPr lang="it-IT" sz="2400" dirty="0" smtClean="0"/>
              <a:t>sul </a:t>
            </a:r>
            <a:r>
              <a:rPr lang="it-IT" sz="2400" dirty="0" err="1" smtClean="0"/>
              <a:t>device</a:t>
            </a:r>
            <a:r>
              <a:rPr lang="it-IT" sz="2400" dirty="0" smtClean="0"/>
              <a:t>  </a:t>
            </a:r>
            <a:r>
              <a:rPr lang="it-IT" sz="2400" dirty="0" smtClean="0">
                <a:sym typeface="Wingdings" panose="05000000000000000000" pitchFamily="2" charset="2"/>
              </a:rPr>
              <a:t> </a:t>
            </a:r>
            <a:r>
              <a:rPr lang="it-IT" sz="2400" b="1" i="1" dirty="0" err="1" smtClean="0">
                <a:solidFill>
                  <a:srgbClr val="FF0000"/>
                </a:solidFill>
              </a:rPr>
              <a:t>cudaMalloc</a:t>
            </a:r>
            <a:endParaRPr lang="it-IT" sz="2400" dirty="0" smtClean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t-IT" sz="2400" b="1" dirty="0" smtClean="0"/>
              <a:t>TRASFERIMENTO DEI DATI</a:t>
            </a:r>
            <a:r>
              <a:rPr lang="it-IT" sz="2400" dirty="0" smtClean="0"/>
              <a:t> dalla memoria </a:t>
            </a:r>
            <a:r>
              <a:rPr lang="it-IT" sz="2400" dirty="0" err="1" smtClean="0"/>
              <a:t>dell’host</a:t>
            </a:r>
            <a:r>
              <a:rPr lang="it-IT" sz="2400" dirty="0" smtClean="0"/>
              <a:t> a quella del </a:t>
            </a:r>
            <a:r>
              <a:rPr lang="it-IT" sz="2400" dirty="0" err="1" smtClean="0"/>
              <a:t>device</a:t>
            </a:r>
            <a:r>
              <a:rPr lang="it-IT" sz="2400" dirty="0" smtClean="0"/>
              <a:t> </a:t>
            </a:r>
            <a:r>
              <a:rPr lang="it-IT" sz="2400" dirty="0" smtClean="0">
                <a:sym typeface="Wingdings" panose="05000000000000000000" pitchFamily="2" charset="2"/>
              </a:rPr>
              <a:t></a:t>
            </a:r>
            <a:r>
              <a:rPr lang="it-IT" sz="2400" dirty="0" smtClean="0"/>
              <a:t> </a:t>
            </a:r>
            <a:r>
              <a:rPr lang="it-IT" sz="2400" b="1" i="1" dirty="0" err="1" smtClean="0">
                <a:solidFill>
                  <a:srgbClr val="FF0000"/>
                </a:solidFill>
              </a:rPr>
              <a:t>cudaMemcpy</a:t>
            </a:r>
            <a:endParaRPr lang="en-US" sz="2400" dirty="0" smtClean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/>
              <a:t>DEFINIZIONE DEI PARAMETRI DEL KERNEL </a:t>
            </a:r>
            <a:r>
              <a:rPr lang="en-US" sz="2400" dirty="0" smtClean="0"/>
              <a:t>e </a:t>
            </a:r>
            <a:r>
              <a:rPr lang="en-US" sz="2400" b="1" dirty="0" smtClean="0"/>
              <a:t>ATTIVAZIONE DEL KERNEL</a:t>
            </a:r>
            <a:endParaRPr lang="en-US" sz="2400" dirty="0" smtClean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/>
              <a:t>TRASFERIMENTO DEI DATI ELABORATI </a:t>
            </a:r>
            <a:r>
              <a:rPr lang="en-US" sz="2400" dirty="0" err="1" smtClean="0"/>
              <a:t>dalla</a:t>
            </a:r>
            <a:r>
              <a:rPr lang="en-US" sz="2400" dirty="0" smtClean="0"/>
              <a:t> </a:t>
            </a:r>
            <a:r>
              <a:rPr lang="en-US" sz="2400" dirty="0" err="1" smtClean="0"/>
              <a:t>memoria</a:t>
            </a:r>
            <a:r>
              <a:rPr lang="en-US" sz="2400" dirty="0" smtClean="0"/>
              <a:t> del device a </a:t>
            </a:r>
            <a:r>
              <a:rPr lang="en-US" sz="2400" dirty="0" err="1" smtClean="0"/>
              <a:t>quella</a:t>
            </a:r>
            <a:r>
              <a:rPr lang="en-US" sz="2400" dirty="0" smtClean="0"/>
              <a:t> </a:t>
            </a:r>
            <a:r>
              <a:rPr lang="en-US" sz="2400" dirty="0" err="1" smtClean="0"/>
              <a:t>dell’host</a:t>
            </a:r>
            <a:r>
              <a:rPr lang="en-US" sz="2400" dirty="0"/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it-IT" sz="2400" b="1" i="1" dirty="0" err="1" smtClean="0">
                <a:solidFill>
                  <a:srgbClr val="FF0000"/>
                </a:solidFill>
              </a:rPr>
              <a:t>cudaMemcpy</a:t>
            </a:r>
            <a:endParaRPr lang="en-US" sz="2400" dirty="0" smtClean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t-IT" sz="2400" b="1" dirty="0" smtClean="0"/>
              <a:t>DEALLOCAZIONE DELLA MEMORIA </a:t>
            </a:r>
            <a:r>
              <a:rPr lang="it-IT" sz="2400" dirty="0" smtClean="0"/>
              <a:t>del </a:t>
            </a:r>
            <a:r>
              <a:rPr lang="it-IT" sz="2400" dirty="0" err="1" smtClean="0"/>
              <a:t>device</a:t>
            </a:r>
            <a:r>
              <a:rPr lang="it-IT" sz="2400" dirty="0" smtClean="0"/>
              <a:t>  </a:t>
            </a:r>
            <a:r>
              <a:rPr lang="it-IT" sz="2400" dirty="0" smtClean="0">
                <a:sym typeface="Wingdings" panose="05000000000000000000" pitchFamily="2" charset="2"/>
              </a:rPr>
              <a:t> </a:t>
            </a:r>
            <a:r>
              <a:rPr lang="it-IT" sz="2400" b="1" dirty="0" err="1" smtClean="0">
                <a:solidFill>
                  <a:srgbClr val="FF0000"/>
                </a:solidFill>
              </a:rPr>
              <a:t>cudaFree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851624" y="264166"/>
            <a:ext cx="7590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STRUTTURA DI UN PROGRAMMA CUDA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6"/>
          <p:cNvSpPr txBox="1"/>
          <p:nvPr/>
        </p:nvSpPr>
        <p:spPr>
          <a:xfrm>
            <a:off x="1996995" y="336179"/>
            <a:ext cx="831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DA NEURON ALL’ALGORITMO SEQUENZIALE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364" t="31110" r="10211" b="33443"/>
          <a:stretch/>
        </p:blipFill>
        <p:spPr>
          <a:xfrm>
            <a:off x="423081" y="982510"/>
            <a:ext cx="11068334" cy="30042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106" t="49581" r="13461" b="28404"/>
          <a:stretch/>
        </p:blipFill>
        <p:spPr>
          <a:xfrm>
            <a:off x="423081" y="4382557"/>
            <a:ext cx="11017552" cy="2086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5874" t="28311" r="36434" b="36241"/>
          <a:stretch/>
        </p:blipFill>
        <p:spPr>
          <a:xfrm>
            <a:off x="7342495" y="1188104"/>
            <a:ext cx="3603009" cy="259307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36663" y="4948744"/>
            <a:ext cx="3014671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/>
              <a:t>Risoluzione con</a:t>
            </a:r>
          </a:p>
          <a:p>
            <a:r>
              <a:rPr lang="it-IT" sz="2800" dirty="0" smtClean="0"/>
              <a:t> EULERO IMPLICITO</a:t>
            </a:r>
            <a:endParaRPr lang="it-IT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7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1457479" y="2764418"/>
            <a:ext cx="2071330" cy="70833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INIZIALIZZAZIONE PARAMETRI</a:t>
            </a:r>
            <a:endParaRPr lang="it-IT" b="1" dirty="0">
              <a:solidFill>
                <a:schemeClr val="tx1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02489" y="2807208"/>
            <a:ext cx="975705" cy="616108"/>
            <a:chOff x="102489" y="2807208"/>
            <a:chExt cx="975705" cy="616108"/>
          </a:xfrm>
        </p:grpSpPr>
        <p:sp>
          <p:nvSpPr>
            <p:cNvPr id="5" name="Ovale 4"/>
            <p:cNvSpPr/>
            <p:nvPr/>
          </p:nvSpPr>
          <p:spPr>
            <a:xfrm>
              <a:off x="102489" y="2807208"/>
              <a:ext cx="975705" cy="6161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197444" y="2927050"/>
              <a:ext cx="7857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smtClean="0"/>
                <a:t>INIZIO</a:t>
              </a:r>
              <a:endParaRPr lang="it-IT" b="1" dirty="0"/>
            </a:p>
          </p:txBody>
        </p:sp>
      </p:grpSp>
      <p:sp>
        <p:nvSpPr>
          <p:cNvPr id="52" name="CasellaDiTesto 51"/>
          <p:cNvSpPr txBox="1"/>
          <p:nvPr/>
        </p:nvSpPr>
        <p:spPr>
          <a:xfrm>
            <a:off x="4184105" y="1467155"/>
            <a:ext cx="6158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/>
              <a:t>FINE</a:t>
            </a:r>
            <a:endParaRPr lang="it-IT" b="1" dirty="0"/>
          </a:p>
        </p:txBody>
      </p:sp>
      <p:grpSp>
        <p:nvGrpSpPr>
          <p:cNvPr id="6" name="Gruppo 5"/>
          <p:cNvGrpSpPr/>
          <p:nvPr/>
        </p:nvGrpSpPr>
        <p:grpSpPr>
          <a:xfrm>
            <a:off x="3987833" y="2635197"/>
            <a:ext cx="1034176" cy="978795"/>
            <a:chOff x="3987833" y="2635197"/>
            <a:chExt cx="1034176" cy="978795"/>
          </a:xfrm>
        </p:grpSpPr>
        <p:sp>
          <p:nvSpPr>
            <p:cNvPr id="50" name="Rombo 49"/>
            <p:cNvSpPr/>
            <p:nvPr/>
          </p:nvSpPr>
          <p:spPr>
            <a:xfrm>
              <a:off x="3987833" y="2635197"/>
              <a:ext cx="1034176" cy="978795"/>
            </a:xfrm>
            <a:prstGeom prst="diamond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53" name="CasellaDiTesto 52"/>
            <p:cNvSpPr txBox="1"/>
            <p:nvPr/>
          </p:nvSpPr>
          <p:spPr>
            <a:xfrm>
              <a:off x="4066284" y="2888413"/>
              <a:ext cx="8515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t &lt; </a:t>
              </a:r>
              <a:r>
                <a:rPr lang="it-IT" sz="2000" b="1" dirty="0" err="1" smtClean="0"/>
                <a:t>t</a:t>
              </a:r>
              <a:r>
                <a:rPr lang="it-IT" sz="1200" b="1" dirty="0" err="1" smtClean="0"/>
                <a:t>fine</a:t>
              </a:r>
              <a:endParaRPr lang="it-IT" sz="2000" b="1" dirty="0"/>
            </a:p>
          </p:txBody>
        </p:sp>
      </p:grpSp>
      <p:sp>
        <p:nvSpPr>
          <p:cNvPr id="54" name="Rettangolo arrotondato 53"/>
          <p:cNvSpPr/>
          <p:nvPr/>
        </p:nvSpPr>
        <p:spPr>
          <a:xfrm>
            <a:off x="5665804" y="2421287"/>
            <a:ext cx="2538043" cy="140661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CALCOLO CORRENTI E CONDUTTANZE CANALI RECETTORI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(ATTIVITÀ SINAPTICA)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5" name="Rettangolo arrotondato 54"/>
          <p:cNvSpPr/>
          <p:nvPr/>
        </p:nvSpPr>
        <p:spPr>
          <a:xfrm>
            <a:off x="8988558" y="2424832"/>
            <a:ext cx="2538043" cy="140661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CALCOLO CORRENTI E CONDUTTANZE CANALI IONICI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(ATTIVITÀ CELLULARE)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6" name="Ovale 55"/>
          <p:cNvSpPr/>
          <p:nvPr/>
        </p:nvSpPr>
        <p:spPr>
          <a:xfrm>
            <a:off x="4003012" y="1343767"/>
            <a:ext cx="975705" cy="61610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59" name="Connettore 2 58"/>
          <p:cNvCxnSpPr>
            <a:stCxn id="5" idx="6"/>
            <a:endCxn id="2" idx="1"/>
          </p:cNvCxnSpPr>
          <p:nvPr/>
        </p:nvCxnSpPr>
        <p:spPr>
          <a:xfrm>
            <a:off x="1078194" y="3115262"/>
            <a:ext cx="379285" cy="33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/>
          <p:cNvCxnSpPr>
            <a:stCxn id="2" idx="3"/>
            <a:endCxn id="50" idx="1"/>
          </p:cNvCxnSpPr>
          <p:nvPr/>
        </p:nvCxnSpPr>
        <p:spPr>
          <a:xfrm>
            <a:off x="3528809" y="3118587"/>
            <a:ext cx="459024" cy="6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/>
          <p:cNvGrpSpPr/>
          <p:nvPr/>
        </p:nvGrpSpPr>
        <p:grpSpPr>
          <a:xfrm>
            <a:off x="4869716" y="2734524"/>
            <a:ext cx="796088" cy="390072"/>
            <a:chOff x="4869716" y="2734524"/>
            <a:chExt cx="796088" cy="390072"/>
          </a:xfrm>
        </p:grpSpPr>
        <p:cxnSp>
          <p:nvCxnSpPr>
            <p:cNvPr id="65" name="Connettore 2 64"/>
            <p:cNvCxnSpPr>
              <a:stCxn id="50" idx="3"/>
              <a:endCxn id="54" idx="1"/>
            </p:cNvCxnSpPr>
            <p:nvPr/>
          </p:nvCxnSpPr>
          <p:spPr>
            <a:xfrm>
              <a:off x="5022009" y="3124595"/>
              <a:ext cx="64379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asellaDiTesto 67"/>
            <p:cNvSpPr txBox="1"/>
            <p:nvPr/>
          </p:nvSpPr>
          <p:spPr>
            <a:xfrm>
              <a:off x="4869716" y="2734524"/>
              <a:ext cx="5148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400" b="1" i="1" dirty="0" smtClean="0"/>
                <a:t>vero</a:t>
              </a:r>
              <a:endParaRPr lang="it-IT" sz="1400" b="1" i="1" dirty="0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4486274" y="1959875"/>
            <a:ext cx="543995" cy="675322"/>
            <a:chOff x="4486274" y="1959875"/>
            <a:chExt cx="543995" cy="675322"/>
          </a:xfrm>
        </p:grpSpPr>
        <p:cxnSp>
          <p:nvCxnSpPr>
            <p:cNvPr id="67" name="Connettore 2 66"/>
            <p:cNvCxnSpPr>
              <a:endCxn id="56" idx="4"/>
            </p:cNvCxnSpPr>
            <p:nvPr/>
          </p:nvCxnSpPr>
          <p:spPr>
            <a:xfrm flipH="1" flipV="1">
              <a:off x="4490865" y="1959875"/>
              <a:ext cx="1177" cy="6753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asellaDiTesto 68"/>
            <p:cNvSpPr txBox="1"/>
            <p:nvPr/>
          </p:nvSpPr>
          <p:spPr>
            <a:xfrm>
              <a:off x="4486274" y="2143647"/>
              <a:ext cx="54399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400" b="1" i="1" dirty="0" smtClean="0"/>
                <a:t>falso</a:t>
              </a:r>
              <a:endParaRPr lang="it-IT" sz="1400" b="1" i="1" dirty="0"/>
            </a:p>
          </p:txBody>
        </p:sp>
      </p:grpSp>
      <p:cxnSp>
        <p:nvCxnSpPr>
          <p:cNvPr id="71" name="Connettore 2 70"/>
          <p:cNvCxnSpPr>
            <a:stCxn id="54" idx="3"/>
            <a:endCxn id="55" idx="1"/>
          </p:cNvCxnSpPr>
          <p:nvPr/>
        </p:nvCxnSpPr>
        <p:spPr>
          <a:xfrm>
            <a:off x="8203847" y="3124596"/>
            <a:ext cx="784711" cy="35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ttangolo arrotondato 72"/>
          <p:cNvSpPr/>
          <p:nvPr/>
        </p:nvSpPr>
        <p:spPr>
          <a:xfrm>
            <a:off x="8988558" y="4297369"/>
            <a:ext cx="2538043" cy="140661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SOMMA CONTRIBUTI 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CORRENTE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75" name="Connettore 2 74"/>
          <p:cNvCxnSpPr>
            <a:stCxn id="55" idx="2"/>
            <a:endCxn id="73" idx="0"/>
          </p:cNvCxnSpPr>
          <p:nvPr/>
        </p:nvCxnSpPr>
        <p:spPr>
          <a:xfrm>
            <a:off x="10257580" y="3831450"/>
            <a:ext cx="0" cy="4659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tangolo arrotondato 75"/>
          <p:cNvSpPr/>
          <p:nvPr/>
        </p:nvSpPr>
        <p:spPr>
          <a:xfrm>
            <a:off x="5665803" y="4297369"/>
            <a:ext cx="2538043" cy="140661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AGGIORNAMENTO VALORE POTENZIALE DI MEMBRANA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78" name="Connettore 2 77"/>
          <p:cNvCxnSpPr>
            <a:stCxn id="73" idx="1"/>
            <a:endCxn id="76" idx="3"/>
          </p:cNvCxnSpPr>
          <p:nvPr/>
        </p:nvCxnSpPr>
        <p:spPr>
          <a:xfrm flipH="1">
            <a:off x="8203846" y="5000678"/>
            <a:ext cx="7847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4 79"/>
          <p:cNvCxnSpPr>
            <a:endCxn id="50" idx="2"/>
          </p:cNvCxnSpPr>
          <p:nvPr/>
        </p:nvCxnSpPr>
        <p:spPr>
          <a:xfrm rot="16200000" flipV="1">
            <a:off x="4368026" y="3750888"/>
            <a:ext cx="1434675" cy="1160884"/>
          </a:xfrm>
          <a:prstGeom prst="bentConnector3">
            <a:avLst>
              <a:gd name="adj1" fmla="val 2423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6"/>
          <p:cNvSpPr txBox="1"/>
          <p:nvPr/>
        </p:nvSpPr>
        <p:spPr>
          <a:xfrm>
            <a:off x="3383108" y="215656"/>
            <a:ext cx="5213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ALGORITMO SEQUENZIALE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44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02002" y="201683"/>
            <a:ext cx="584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COME STUDIARE IL CERVELLO 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02989" y="848014"/>
            <a:ext cx="112417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Il progetto prevede una </a:t>
            </a:r>
            <a:r>
              <a:rPr lang="it-IT" sz="2800" b="1" dirty="0" smtClean="0"/>
              <a:t>collaborazione a larga scala </a:t>
            </a:r>
            <a:r>
              <a:rPr lang="it-IT" sz="2800" dirty="0" smtClean="0"/>
              <a:t>tra tutti i partecipanti attraverso la condivisione di dati, riguardanti vari ambiti di ricerca.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Per ogni ambito è previsto lo sviluppo di una </a:t>
            </a:r>
            <a:r>
              <a:rPr lang="it-IT" sz="2800" b="1" dirty="0" smtClean="0"/>
              <a:t>piattaforma ICT </a:t>
            </a:r>
            <a:r>
              <a:rPr lang="it-IT" sz="2800" dirty="0" smtClean="0"/>
              <a:t>(</a:t>
            </a:r>
            <a:r>
              <a:rPr lang="it-IT" sz="2800" b="1" dirty="0" smtClean="0"/>
              <a:t>Information and Communications Technologies</a:t>
            </a:r>
            <a:r>
              <a:rPr lang="it-IT" sz="2800" dirty="0" smtClean="0"/>
              <a:t>) che contiene i dati frutto della ricerca.</a:t>
            </a:r>
            <a:endParaRPr lang="it-IT" sz="28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74" t="30627" r="50697" b="40953"/>
          <a:stretch/>
        </p:blipFill>
        <p:spPr>
          <a:xfrm>
            <a:off x="502989" y="3231571"/>
            <a:ext cx="3661950" cy="243630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79" t="59488" r="50720" b="12605"/>
          <a:stretch/>
        </p:blipFill>
        <p:spPr>
          <a:xfrm>
            <a:off x="4295059" y="4284436"/>
            <a:ext cx="3657600" cy="239232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9" t="39576" r="50794" b="32424"/>
          <a:stretch/>
        </p:blipFill>
        <p:spPr>
          <a:xfrm>
            <a:off x="8141017" y="3231571"/>
            <a:ext cx="3603713" cy="24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4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91415" y="1193955"/>
            <a:ext cx="2071330" cy="70833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INIZIALIZZAZIONE PARAMETRI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4" name="Rettangolo arrotondato 53"/>
          <p:cNvSpPr/>
          <p:nvPr/>
        </p:nvSpPr>
        <p:spPr>
          <a:xfrm>
            <a:off x="2254541" y="844815"/>
            <a:ext cx="2538043" cy="140661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CALCOLO CORRENTI E CONDUTTANZE CANALI RECETTORI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(ATTIVITÀ SINAPTICA)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5" name="Rettangolo arrotondato 54"/>
          <p:cNvSpPr/>
          <p:nvPr/>
        </p:nvSpPr>
        <p:spPr>
          <a:xfrm>
            <a:off x="4870337" y="844815"/>
            <a:ext cx="2538043" cy="140661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CALCOLO CORRENTI E CONDUTTANZE CANALI IONICI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(ATTIVITÀ CELLULARE)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73" name="Rettangolo arrotondato 72"/>
          <p:cNvSpPr/>
          <p:nvPr/>
        </p:nvSpPr>
        <p:spPr>
          <a:xfrm>
            <a:off x="7500596" y="844814"/>
            <a:ext cx="2145681" cy="140661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SOMMA CONTRIBUTI 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CORRENTE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76" name="Rettangolo arrotondato 75"/>
          <p:cNvSpPr/>
          <p:nvPr/>
        </p:nvSpPr>
        <p:spPr>
          <a:xfrm>
            <a:off x="9732136" y="819056"/>
            <a:ext cx="2356834" cy="140662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AGGIORNAMENTO VALORE POTENZIALE DI MEMBRANA</a:t>
            </a:r>
            <a:endParaRPr lang="it-IT" b="1" dirty="0">
              <a:solidFill>
                <a:schemeClr val="tx1"/>
              </a:solidFill>
            </a:endParaRPr>
          </a:p>
        </p:txBody>
      </p:sp>
      <p:grpSp>
        <p:nvGrpSpPr>
          <p:cNvPr id="43" name="Area di disegno 56"/>
          <p:cNvGrpSpPr/>
          <p:nvPr/>
        </p:nvGrpSpPr>
        <p:grpSpPr>
          <a:xfrm>
            <a:off x="114483" y="2580638"/>
            <a:ext cx="5500202" cy="3471020"/>
            <a:chOff x="-13802" y="-217088"/>
            <a:chExt cx="5500202" cy="3471020"/>
          </a:xfrm>
        </p:grpSpPr>
        <p:sp>
          <p:nvSpPr>
            <p:cNvPr id="44" name="Rettangolo 43"/>
            <p:cNvSpPr/>
            <p:nvPr/>
          </p:nvSpPr>
          <p:spPr>
            <a:xfrm>
              <a:off x="0" y="0"/>
              <a:ext cx="5486400" cy="3200400"/>
            </a:xfrm>
            <a:prstGeom prst="rect">
              <a:avLst/>
            </a:prstGeom>
          </p:spPr>
        </p:sp>
        <p:sp>
          <p:nvSpPr>
            <p:cNvPr id="45" name="Ovale 44"/>
            <p:cNvSpPr/>
            <p:nvPr/>
          </p:nvSpPr>
          <p:spPr>
            <a:xfrm>
              <a:off x="357673" y="1272732"/>
              <a:ext cx="1581150" cy="160972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Granulo</a:t>
              </a:r>
              <a:endParaRPr kumimoji="0" lang="it-IT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6" name="Ovale 45"/>
            <p:cNvSpPr/>
            <p:nvPr/>
          </p:nvSpPr>
          <p:spPr>
            <a:xfrm>
              <a:off x="214797" y="1177482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e 46"/>
            <p:cNvSpPr/>
            <p:nvPr/>
          </p:nvSpPr>
          <p:spPr>
            <a:xfrm>
              <a:off x="1680673" y="1177482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48" name="Ovale 47"/>
            <p:cNvSpPr/>
            <p:nvPr/>
          </p:nvSpPr>
          <p:spPr>
            <a:xfrm>
              <a:off x="214797" y="2595732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51" name="Ovale 50"/>
            <p:cNvSpPr/>
            <p:nvPr/>
          </p:nvSpPr>
          <p:spPr>
            <a:xfrm>
              <a:off x="1623523" y="2605257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57" name="Ovale 56"/>
            <p:cNvSpPr/>
            <p:nvPr/>
          </p:nvSpPr>
          <p:spPr>
            <a:xfrm>
              <a:off x="-13802" y="2214732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58" name="Ovale 57"/>
            <p:cNvSpPr/>
            <p:nvPr/>
          </p:nvSpPr>
          <p:spPr>
            <a:xfrm>
              <a:off x="1232998" y="2834832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60" name="Ovale 59"/>
            <p:cNvSpPr/>
            <p:nvPr/>
          </p:nvSpPr>
          <p:spPr>
            <a:xfrm>
              <a:off x="1891198" y="1577532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61" name="Ovale 60"/>
            <p:cNvSpPr/>
            <p:nvPr/>
          </p:nvSpPr>
          <p:spPr>
            <a:xfrm>
              <a:off x="595797" y="918357"/>
              <a:ext cx="428625" cy="4191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63" name="Ovale 62"/>
            <p:cNvSpPr/>
            <p:nvPr/>
          </p:nvSpPr>
          <p:spPr>
            <a:xfrm>
              <a:off x="179811" y="-106542"/>
              <a:ext cx="257810" cy="2482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64" name="Ovale 63"/>
            <p:cNvSpPr/>
            <p:nvPr/>
          </p:nvSpPr>
          <p:spPr>
            <a:xfrm>
              <a:off x="179811" y="244878"/>
              <a:ext cx="257810" cy="2482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  <p:sp>
          <p:nvSpPr>
            <p:cNvPr id="66" name="Casella di testo 76"/>
            <p:cNvSpPr txBox="1"/>
            <p:nvPr/>
          </p:nvSpPr>
          <p:spPr>
            <a:xfrm>
              <a:off x="390185" y="-217088"/>
              <a:ext cx="3005092" cy="46638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STRUTTURA SINAPSI ECCITATORIA</a:t>
              </a:r>
              <a:endParaRPr kumimoji="0" lang="it-IT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0" name="Casella di testo 76"/>
            <p:cNvSpPr txBox="1"/>
            <p:nvPr/>
          </p:nvSpPr>
          <p:spPr>
            <a:xfrm>
              <a:off x="371473" y="117833"/>
              <a:ext cx="2922061" cy="68252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Times New Roman"/>
                  <a:cs typeface="+mn-cs"/>
                </a:rPr>
                <a:t>STRUTTURA SINAPSI INIBITORIA</a:t>
              </a:r>
              <a:endParaRPr kumimoji="0" lang="it-IT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+mn-cs"/>
              </a:endParaRPr>
            </a:p>
          </p:txBody>
        </p:sp>
      </p:grpSp>
      <p:sp>
        <p:nvSpPr>
          <p:cNvPr id="9" name="Freccia in giù 8"/>
          <p:cNvSpPr/>
          <p:nvPr/>
        </p:nvSpPr>
        <p:spPr>
          <a:xfrm flipV="1">
            <a:off x="1007486" y="1958046"/>
            <a:ext cx="203486" cy="5806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Freccia in giù 71"/>
          <p:cNvSpPr/>
          <p:nvPr/>
        </p:nvSpPr>
        <p:spPr>
          <a:xfrm flipV="1">
            <a:off x="3421819" y="2269228"/>
            <a:ext cx="203486" cy="5806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Freccia in giù 73"/>
          <p:cNvSpPr/>
          <p:nvPr/>
        </p:nvSpPr>
        <p:spPr>
          <a:xfrm flipV="1">
            <a:off x="6037615" y="2291299"/>
            <a:ext cx="203486" cy="5806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671693" y="3258255"/>
            <a:ext cx="1867534" cy="243143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 err="1" smtClean="0"/>
              <a:t>g</a:t>
            </a:r>
            <a:r>
              <a:rPr lang="it-IT" sz="1200" b="1" dirty="0" err="1" smtClean="0"/>
              <a:t>NMDA</a:t>
            </a:r>
            <a:r>
              <a:rPr lang="it-IT" sz="1200" b="1" dirty="0" smtClean="0"/>
              <a:t>   </a:t>
            </a:r>
            <a:r>
              <a:rPr lang="it-IT" sz="1200" b="1" dirty="0" smtClean="0">
                <a:sym typeface="Wingdings" panose="05000000000000000000" pitchFamily="2" charset="2"/>
              </a:rPr>
              <a:t></a:t>
            </a:r>
            <a:r>
              <a:rPr lang="it-IT" sz="1200" b="1" dirty="0" smtClean="0"/>
              <a:t>	</a:t>
            </a:r>
            <a:r>
              <a:rPr lang="it-IT" sz="2800" b="1" dirty="0" err="1" smtClean="0"/>
              <a:t>i</a:t>
            </a:r>
            <a:r>
              <a:rPr lang="it-IT" sz="1200" b="1" dirty="0" err="1" smtClean="0"/>
              <a:t>NMDA</a:t>
            </a:r>
            <a:r>
              <a:rPr lang="it-IT" sz="1400" b="1" dirty="0" smtClean="0"/>
              <a:t>	</a:t>
            </a:r>
          </a:p>
          <a:p>
            <a:endParaRPr lang="it-IT" sz="1200" b="1" dirty="0" smtClean="0"/>
          </a:p>
          <a:p>
            <a:r>
              <a:rPr lang="it-IT" sz="2800" b="1" dirty="0" err="1" smtClean="0"/>
              <a:t>g</a:t>
            </a:r>
            <a:r>
              <a:rPr lang="it-IT" sz="1200" b="1" dirty="0" err="1" smtClean="0"/>
              <a:t>AMPA</a:t>
            </a:r>
            <a:r>
              <a:rPr lang="it-IT" sz="1400" b="1" dirty="0" smtClean="0"/>
              <a:t>   </a:t>
            </a:r>
            <a:r>
              <a:rPr lang="it-IT" sz="1200" b="1" dirty="0" smtClean="0">
                <a:sym typeface="Wingdings" panose="05000000000000000000" pitchFamily="2" charset="2"/>
              </a:rPr>
              <a:t></a:t>
            </a:r>
            <a:r>
              <a:rPr lang="it-IT" sz="1400" b="1" dirty="0"/>
              <a:t>	</a:t>
            </a:r>
            <a:r>
              <a:rPr lang="it-IT" sz="2800" b="1" dirty="0" err="1" smtClean="0"/>
              <a:t>i</a:t>
            </a:r>
            <a:r>
              <a:rPr lang="it-IT" sz="1200" b="1" dirty="0" err="1" smtClean="0"/>
              <a:t>AMPA</a:t>
            </a:r>
            <a:r>
              <a:rPr lang="it-IT" sz="1400" b="1" dirty="0" smtClean="0"/>
              <a:t> </a:t>
            </a:r>
          </a:p>
          <a:p>
            <a:endParaRPr lang="it-IT" sz="1400" b="1" dirty="0"/>
          </a:p>
          <a:p>
            <a:endParaRPr lang="it-IT" sz="1400" b="1" dirty="0" smtClean="0"/>
          </a:p>
          <a:p>
            <a:r>
              <a:rPr lang="it-IT" sz="2800" b="1" dirty="0" err="1" smtClean="0"/>
              <a:t>g</a:t>
            </a:r>
            <a:r>
              <a:rPr lang="it-IT" sz="1200" b="1" dirty="0" err="1" smtClean="0"/>
              <a:t>GABA</a:t>
            </a:r>
            <a:r>
              <a:rPr lang="it-IT" sz="1200" b="1" dirty="0" smtClean="0"/>
              <a:t> </a:t>
            </a:r>
            <a:r>
              <a:rPr lang="it-IT" sz="1400" b="1" dirty="0"/>
              <a:t> </a:t>
            </a:r>
            <a:r>
              <a:rPr lang="it-IT" sz="1400" b="1" dirty="0" smtClean="0"/>
              <a:t>  </a:t>
            </a:r>
            <a:r>
              <a:rPr lang="it-IT" sz="1200" b="1" dirty="0" smtClean="0">
                <a:sym typeface="Wingdings" panose="05000000000000000000" pitchFamily="2" charset="2"/>
              </a:rPr>
              <a:t></a:t>
            </a:r>
            <a:r>
              <a:rPr lang="it-IT" sz="1400" b="1" dirty="0"/>
              <a:t>	</a:t>
            </a:r>
            <a:r>
              <a:rPr lang="it-IT" sz="2800" b="1" dirty="0" err="1" smtClean="0"/>
              <a:t>i</a:t>
            </a:r>
            <a:r>
              <a:rPr lang="it-IT" sz="1200" b="1" dirty="0" err="1" smtClean="0"/>
              <a:t>GABA</a:t>
            </a:r>
            <a:r>
              <a:rPr lang="it-IT" sz="1400" b="1" dirty="0" smtClean="0"/>
              <a:t> 	</a:t>
            </a:r>
            <a:endParaRPr lang="it-IT" sz="2000" b="1" dirty="0"/>
          </a:p>
        </p:txBody>
      </p:sp>
      <p:grpSp>
        <p:nvGrpSpPr>
          <p:cNvPr id="3" name="Gruppo 2"/>
          <p:cNvGrpSpPr/>
          <p:nvPr/>
        </p:nvGrpSpPr>
        <p:grpSpPr>
          <a:xfrm>
            <a:off x="5054962" y="3239140"/>
            <a:ext cx="2254239" cy="2826166"/>
            <a:chOff x="5054962" y="3211845"/>
            <a:chExt cx="2254239" cy="2480316"/>
          </a:xfrm>
        </p:grpSpPr>
        <p:sp>
          <p:nvSpPr>
            <p:cNvPr id="81" name="CasellaDiTesto 80"/>
            <p:cNvSpPr txBox="1"/>
            <p:nvPr/>
          </p:nvSpPr>
          <p:spPr>
            <a:xfrm>
              <a:off x="5054962" y="3240680"/>
              <a:ext cx="1147502" cy="2308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b="1" dirty="0" err="1" smtClean="0"/>
                <a:t>g</a:t>
              </a:r>
              <a:r>
                <a:rPr lang="it-IT" sz="1100" b="1" dirty="0" err="1" smtClean="0"/>
                <a:t>K</a:t>
              </a:r>
              <a:r>
                <a:rPr lang="it-IT" sz="1100" b="1" dirty="0" smtClean="0"/>
                <a:t> </a:t>
              </a:r>
              <a:r>
                <a:rPr lang="it-IT" sz="1100" b="1" dirty="0" smtClean="0">
                  <a:sym typeface="Wingdings" panose="05000000000000000000" pitchFamily="2" charset="2"/>
                </a:rPr>
                <a:t></a:t>
              </a:r>
              <a:r>
                <a:rPr lang="it-IT" sz="2400" b="1" dirty="0" err="1" smtClean="0"/>
                <a:t>i</a:t>
              </a:r>
              <a:r>
                <a:rPr lang="it-IT" sz="1100" b="1" dirty="0" err="1" smtClean="0"/>
                <a:t>K</a:t>
              </a:r>
              <a:r>
                <a:rPr lang="it-IT" sz="1200" b="1" dirty="0" smtClean="0"/>
                <a:t>	</a:t>
              </a:r>
            </a:p>
            <a:p>
              <a:r>
                <a:rPr lang="it-IT" sz="2400" b="1" dirty="0" err="1" smtClean="0"/>
                <a:t>g</a:t>
              </a:r>
              <a:r>
                <a:rPr lang="it-IT" sz="1100" b="1" dirty="0" err="1" smtClean="0"/>
                <a:t>Ka</a:t>
              </a:r>
              <a:r>
                <a:rPr lang="it-IT" sz="1100" b="1" dirty="0" smtClean="0"/>
                <a:t>  </a:t>
              </a:r>
              <a:r>
                <a:rPr lang="it-IT" sz="1100" b="1" dirty="0">
                  <a:sym typeface="Wingdings" panose="05000000000000000000" pitchFamily="2" charset="2"/>
                </a:rPr>
                <a:t></a:t>
              </a:r>
              <a:r>
                <a:rPr lang="it-IT" sz="2400" b="1" dirty="0" err="1" smtClean="0"/>
                <a:t>i</a:t>
              </a:r>
              <a:r>
                <a:rPr lang="it-IT" sz="1100" b="1" dirty="0" err="1" smtClean="0"/>
                <a:t>Ka</a:t>
              </a:r>
              <a:endParaRPr lang="it-IT" sz="1100" b="1" dirty="0" smtClean="0"/>
            </a:p>
            <a:p>
              <a:r>
                <a:rPr lang="it-IT" sz="2400" b="1" dirty="0" err="1" smtClean="0"/>
                <a:t>g</a:t>
              </a:r>
              <a:r>
                <a:rPr lang="it-IT" sz="1100" b="1" dirty="0" err="1" smtClean="0"/>
                <a:t>Km</a:t>
              </a:r>
              <a:r>
                <a:rPr lang="it-IT" sz="1100" b="1" dirty="0" smtClean="0"/>
                <a:t> </a:t>
              </a:r>
              <a:r>
                <a:rPr lang="it-IT" sz="1100" b="1" dirty="0" smtClean="0">
                  <a:sym typeface="Wingdings" panose="05000000000000000000" pitchFamily="2" charset="2"/>
                </a:rPr>
                <a:t></a:t>
              </a:r>
              <a:r>
                <a:rPr lang="it-IT" sz="2400" b="1" dirty="0" err="1" smtClean="0"/>
                <a:t>i</a:t>
              </a:r>
              <a:r>
                <a:rPr lang="it-IT" sz="1100" b="1" dirty="0" err="1" smtClean="0"/>
                <a:t>Km</a:t>
              </a:r>
              <a:r>
                <a:rPr lang="it-IT" sz="1100" b="1" dirty="0" smtClean="0"/>
                <a:t>	</a:t>
              </a:r>
            </a:p>
            <a:p>
              <a:r>
                <a:rPr lang="it-IT" sz="2400" b="1" dirty="0" err="1" smtClean="0"/>
                <a:t>g</a:t>
              </a:r>
              <a:r>
                <a:rPr lang="it-IT" sz="1100" b="1" dirty="0" err="1" smtClean="0"/>
                <a:t>Kir</a:t>
              </a:r>
              <a:r>
                <a:rPr lang="it-IT" sz="1100" b="1" dirty="0" smtClean="0"/>
                <a:t>  </a:t>
              </a:r>
              <a:r>
                <a:rPr lang="it-IT" sz="1100" b="1" dirty="0">
                  <a:sym typeface="Wingdings" panose="05000000000000000000" pitchFamily="2" charset="2"/>
                </a:rPr>
                <a:t></a:t>
              </a:r>
              <a:r>
                <a:rPr lang="it-IT" sz="2400" b="1" dirty="0" err="1" smtClean="0"/>
                <a:t>i</a:t>
              </a:r>
              <a:r>
                <a:rPr lang="it-IT" sz="1100" b="1" dirty="0" err="1" smtClean="0"/>
                <a:t>Kir</a:t>
              </a:r>
              <a:endParaRPr lang="it-IT" sz="1100" b="1" dirty="0" smtClean="0"/>
            </a:p>
            <a:p>
              <a:r>
                <a:rPr lang="it-IT" sz="2400" b="1" dirty="0" err="1" smtClean="0"/>
                <a:t>g</a:t>
              </a:r>
              <a:r>
                <a:rPr lang="it-IT" sz="1100" b="1" dirty="0" err="1" smtClean="0"/>
                <a:t>Kca</a:t>
              </a:r>
              <a:r>
                <a:rPr lang="it-IT" sz="1100" b="1" dirty="0" smtClean="0"/>
                <a:t>  </a:t>
              </a:r>
              <a:r>
                <a:rPr lang="it-IT" sz="1100" b="1" dirty="0">
                  <a:sym typeface="Wingdings" panose="05000000000000000000" pitchFamily="2" charset="2"/>
                </a:rPr>
                <a:t></a:t>
              </a:r>
              <a:r>
                <a:rPr lang="it-IT" sz="2400" b="1" dirty="0" err="1" smtClean="0"/>
                <a:t>i</a:t>
              </a:r>
              <a:r>
                <a:rPr lang="it-IT" sz="1100" b="1" dirty="0" err="1" smtClean="0"/>
                <a:t>Kca</a:t>
              </a:r>
              <a:endParaRPr lang="it-IT" sz="1100" b="1" dirty="0" smtClean="0"/>
            </a:p>
            <a:p>
              <a:r>
                <a:rPr lang="it-IT" sz="2400" b="1" dirty="0" err="1"/>
                <a:t>g</a:t>
              </a:r>
              <a:r>
                <a:rPr lang="it-IT" sz="1100" b="1" dirty="0" err="1"/>
                <a:t>Na</a:t>
              </a:r>
              <a:r>
                <a:rPr lang="it-IT" sz="1100" b="1" dirty="0"/>
                <a:t>  </a:t>
              </a:r>
              <a:r>
                <a:rPr lang="it-IT" sz="1100" b="1" dirty="0">
                  <a:sym typeface="Wingdings" panose="05000000000000000000" pitchFamily="2" charset="2"/>
                </a:rPr>
                <a:t></a:t>
              </a:r>
              <a:r>
                <a:rPr lang="it-IT" sz="2400" b="1" dirty="0" err="1"/>
                <a:t>i</a:t>
              </a:r>
              <a:r>
                <a:rPr lang="it-IT" sz="1100" b="1" dirty="0" err="1"/>
                <a:t>Na</a:t>
              </a:r>
              <a:endParaRPr lang="it-IT" sz="1100" b="1" dirty="0" smtClean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262119" y="3211845"/>
              <a:ext cx="1047082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400" b="1" dirty="0" err="1" smtClean="0"/>
                <a:t>g</a:t>
              </a:r>
              <a:r>
                <a:rPr lang="it-IT" sz="1100" b="1" dirty="0" err="1" smtClean="0"/>
                <a:t>Nar</a:t>
              </a:r>
              <a:r>
                <a:rPr lang="it-IT" sz="1100" b="1" dirty="0" smtClean="0"/>
                <a:t>  </a:t>
              </a:r>
              <a:r>
                <a:rPr lang="it-IT" sz="1100" b="1" dirty="0">
                  <a:sym typeface="Wingdings" panose="05000000000000000000" pitchFamily="2" charset="2"/>
                </a:rPr>
                <a:t></a:t>
              </a:r>
              <a:r>
                <a:rPr lang="it-IT" sz="2400" b="1" dirty="0" err="1"/>
                <a:t>i</a:t>
              </a:r>
              <a:r>
                <a:rPr lang="it-IT" sz="1100" b="1" dirty="0" err="1"/>
                <a:t>Nar</a:t>
              </a:r>
              <a:endParaRPr lang="it-IT" sz="1100" b="1" dirty="0"/>
            </a:p>
            <a:p>
              <a:r>
                <a:rPr lang="it-IT" sz="2400" b="1" dirty="0" err="1"/>
                <a:t>g</a:t>
              </a:r>
              <a:r>
                <a:rPr lang="it-IT" sz="1100" b="1" dirty="0" err="1"/>
                <a:t>Pna</a:t>
              </a:r>
              <a:r>
                <a:rPr lang="it-IT" sz="1100" b="1" dirty="0"/>
                <a:t>  </a:t>
              </a:r>
              <a:r>
                <a:rPr lang="it-IT" sz="1100" b="1" dirty="0">
                  <a:sym typeface="Wingdings" panose="05000000000000000000" pitchFamily="2" charset="2"/>
                </a:rPr>
                <a:t></a:t>
              </a:r>
              <a:r>
                <a:rPr lang="it-IT" sz="2400" b="1" dirty="0" err="1"/>
                <a:t>i</a:t>
              </a:r>
              <a:r>
                <a:rPr lang="it-IT" sz="1100" b="1" dirty="0" err="1"/>
                <a:t>Pna</a:t>
              </a:r>
              <a:endParaRPr lang="it-IT" sz="1100" b="1" dirty="0"/>
            </a:p>
            <a:p>
              <a:r>
                <a:rPr lang="it-IT" sz="2400" b="1" dirty="0" err="1"/>
                <a:t>g</a:t>
              </a:r>
              <a:r>
                <a:rPr lang="it-IT" sz="1100" b="1" dirty="0" err="1"/>
                <a:t>Ca</a:t>
              </a:r>
              <a:r>
                <a:rPr lang="it-IT" sz="1100" b="1" dirty="0"/>
                <a:t>  </a:t>
              </a:r>
              <a:r>
                <a:rPr lang="it-IT" sz="1100" b="1" dirty="0">
                  <a:sym typeface="Wingdings" panose="05000000000000000000" pitchFamily="2" charset="2"/>
                </a:rPr>
                <a:t></a:t>
              </a:r>
              <a:r>
                <a:rPr lang="it-IT" sz="2400" b="1" dirty="0" err="1"/>
                <a:t>i</a:t>
              </a:r>
              <a:r>
                <a:rPr lang="it-IT" sz="1100" b="1" dirty="0" err="1"/>
                <a:t>Ca</a:t>
              </a:r>
              <a:endParaRPr lang="it-IT" sz="1100" b="1" dirty="0"/>
            </a:p>
            <a:p>
              <a:r>
                <a:rPr lang="it-IT" sz="2400" b="1" dirty="0"/>
                <a:t>g</a:t>
              </a:r>
              <a:r>
                <a:rPr lang="it-IT" sz="1100" b="1" dirty="0"/>
                <a:t>L1  </a:t>
              </a:r>
              <a:r>
                <a:rPr lang="it-IT" sz="1100" b="1" dirty="0">
                  <a:sym typeface="Wingdings" panose="05000000000000000000" pitchFamily="2" charset="2"/>
                </a:rPr>
                <a:t></a:t>
              </a:r>
              <a:r>
                <a:rPr lang="it-IT" sz="2400" b="1" dirty="0"/>
                <a:t>i</a:t>
              </a:r>
              <a:r>
                <a:rPr lang="it-IT" sz="1100" b="1" dirty="0"/>
                <a:t>L1</a:t>
              </a:r>
            </a:p>
            <a:p>
              <a:r>
                <a:rPr lang="it-IT" sz="2400" b="1" dirty="0"/>
                <a:t>g</a:t>
              </a:r>
              <a:r>
                <a:rPr lang="it-IT" sz="1100" b="1" dirty="0"/>
                <a:t>L2  </a:t>
              </a:r>
              <a:r>
                <a:rPr lang="it-IT" sz="1100" b="1" dirty="0">
                  <a:sym typeface="Wingdings" panose="05000000000000000000" pitchFamily="2" charset="2"/>
                </a:rPr>
                <a:t></a:t>
              </a:r>
              <a:r>
                <a:rPr lang="it-IT" sz="2400" b="1" dirty="0" smtClean="0"/>
                <a:t>i</a:t>
              </a:r>
              <a:r>
                <a:rPr lang="it-IT" sz="1100" b="1" dirty="0" smtClean="0"/>
                <a:t>L2</a:t>
              </a:r>
              <a:endParaRPr lang="it-IT" sz="1200" b="1" dirty="0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054962" y="3223823"/>
              <a:ext cx="2254239" cy="24683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3" name="Freccia in giù 82"/>
          <p:cNvSpPr/>
          <p:nvPr/>
        </p:nvSpPr>
        <p:spPr>
          <a:xfrm flipV="1">
            <a:off x="8369950" y="2291299"/>
            <a:ext cx="203486" cy="5806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83"/>
          <p:cNvSpPr/>
          <p:nvPr/>
        </p:nvSpPr>
        <p:spPr>
          <a:xfrm>
            <a:off x="7446316" y="3244605"/>
            <a:ext cx="2753974" cy="30743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chemeClr val="tx1"/>
                </a:solidFill>
              </a:rPr>
              <a:t>i</a:t>
            </a:r>
            <a:r>
              <a:rPr lang="it-IT" sz="2000" b="1" baseline="-25000" dirty="0" err="1" smtClean="0">
                <a:solidFill>
                  <a:schemeClr val="tx1"/>
                </a:solidFill>
              </a:rPr>
              <a:t>recettori</a:t>
            </a:r>
            <a:r>
              <a:rPr lang="it-IT" sz="2000" b="1" dirty="0" smtClean="0">
                <a:solidFill>
                  <a:schemeClr val="tx1"/>
                </a:solidFill>
              </a:rPr>
              <a:t> + </a:t>
            </a:r>
            <a:r>
              <a:rPr lang="it-IT" sz="2000" b="1" dirty="0" err="1" smtClean="0">
                <a:solidFill>
                  <a:schemeClr val="tx1"/>
                </a:solidFill>
              </a:rPr>
              <a:t>i</a:t>
            </a:r>
            <a:r>
              <a:rPr lang="it-IT" sz="2000" b="1" baseline="-25000" dirty="0" err="1" smtClean="0">
                <a:solidFill>
                  <a:schemeClr val="tx1"/>
                </a:solidFill>
              </a:rPr>
              <a:t>canali</a:t>
            </a:r>
            <a:r>
              <a:rPr lang="it-IT" sz="2000" b="1" baseline="-25000" dirty="0" smtClean="0">
                <a:solidFill>
                  <a:schemeClr val="tx1"/>
                </a:solidFill>
              </a:rPr>
              <a:t> </a:t>
            </a:r>
            <a:r>
              <a:rPr lang="it-IT" sz="2000" b="1" dirty="0" smtClean="0">
                <a:solidFill>
                  <a:schemeClr val="tx1"/>
                </a:solidFill>
              </a:rPr>
              <a:t> + </a:t>
            </a:r>
            <a:r>
              <a:rPr lang="it-IT" sz="2000" b="1" dirty="0" err="1" smtClean="0">
                <a:solidFill>
                  <a:schemeClr val="tx1"/>
                </a:solidFill>
              </a:rPr>
              <a:t>i</a:t>
            </a:r>
            <a:r>
              <a:rPr lang="it-IT" sz="2000" b="1" baseline="-25000" dirty="0" err="1" smtClean="0">
                <a:solidFill>
                  <a:schemeClr val="tx1"/>
                </a:solidFill>
              </a:rPr>
              <a:t>iniettata</a:t>
            </a:r>
            <a:endParaRPr lang="it-IT" sz="2000" b="1" dirty="0" smtClean="0">
              <a:solidFill>
                <a:schemeClr val="tx1"/>
              </a:solidFill>
            </a:endParaRPr>
          </a:p>
          <a:p>
            <a:pPr algn="ctr"/>
            <a:endParaRPr lang="it-IT" sz="2000" b="1" dirty="0">
              <a:solidFill>
                <a:schemeClr val="tx1"/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tx1"/>
                </a:solidFill>
              </a:rPr>
              <a:t>PRIMA SIMULAZIONE </a:t>
            </a:r>
          </a:p>
          <a:p>
            <a:pPr algn="ctr"/>
            <a:r>
              <a:rPr lang="it-IT" sz="2000" b="1" dirty="0" smtClean="0">
                <a:solidFill>
                  <a:schemeClr val="tx1"/>
                </a:solidFill>
              </a:rPr>
              <a:t>(in vitro) </a:t>
            </a:r>
          </a:p>
          <a:p>
            <a:pPr algn="ctr"/>
            <a:r>
              <a:rPr lang="it-IT" sz="2000" b="1" dirty="0" err="1" smtClean="0">
                <a:solidFill>
                  <a:schemeClr val="tx1"/>
                </a:solidFill>
              </a:rPr>
              <a:t>I</a:t>
            </a:r>
            <a:r>
              <a:rPr lang="it-IT" sz="2000" b="1" baseline="-25000" dirty="0" err="1" smtClean="0">
                <a:solidFill>
                  <a:schemeClr val="tx1"/>
                </a:solidFill>
              </a:rPr>
              <a:t>recettori</a:t>
            </a:r>
            <a:r>
              <a:rPr lang="it-IT" sz="2000" b="1" dirty="0" smtClean="0">
                <a:solidFill>
                  <a:schemeClr val="tx1"/>
                </a:solidFill>
              </a:rPr>
              <a:t>=0</a:t>
            </a:r>
          </a:p>
          <a:p>
            <a:pPr algn="ctr"/>
            <a:endParaRPr lang="it-IT" sz="2000" b="1" dirty="0" smtClean="0">
              <a:solidFill>
                <a:schemeClr val="tx1"/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tx1"/>
                </a:solidFill>
              </a:rPr>
              <a:t>SECONDA SIMULAZIONE</a:t>
            </a:r>
          </a:p>
          <a:p>
            <a:pPr algn="ctr"/>
            <a:r>
              <a:rPr lang="it-IT" sz="2000" b="1" dirty="0" smtClean="0">
                <a:solidFill>
                  <a:schemeClr val="tx1"/>
                </a:solidFill>
              </a:rPr>
              <a:t>(in vivo)</a:t>
            </a:r>
          </a:p>
          <a:p>
            <a:pPr algn="ctr"/>
            <a:r>
              <a:rPr lang="it-IT" sz="2000" b="1" dirty="0" err="1" smtClean="0">
                <a:solidFill>
                  <a:schemeClr val="tx1"/>
                </a:solidFill>
              </a:rPr>
              <a:t>i</a:t>
            </a:r>
            <a:r>
              <a:rPr lang="it-IT" sz="2000" b="1" baseline="-25000" dirty="0" err="1" smtClean="0">
                <a:solidFill>
                  <a:schemeClr val="tx1"/>
                </a:solidFill>
              </a:rPr>
              <a:t>iniettata</a:t>
            </a:r>
            <a:r>
              <a:rPr lang="it-IT" sz="2000" b="1" dirty="0" smtClean="0">
                <a:solidFill>
                  <a:schemeClr val="tx1"/>
                </a:solidFill>
              </a:rPr>
              <a:t>=0</a:t>
            </a:r>
            <a:endParaRPr lang="it-IT" sz="2000" b="1" dirty="0">
              <a:solidFill>
                <a:schemeClr val="tx1"/>
              </a:solidFill>
            </a:endParaRPr>
          </a:p>
          <a:p>
            <a:pPr algn="ctr"/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10596689" y="3270407"/>
            <a:ext cx="83121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 err="1" smtClean="0"/>
              <a:t>v</a:t>
            </a:r>
            <a:r>
              <a:rPr lang="it-IT" sz="2800" b="1" baseline="-25000" dirty="0" err="1" smtClean="0"/>
              <a:t>out</a:t>
            </a:r>
            <a:r>
              <a:rPr lang="it-IT" sz="1400" b="1" dirty="0" smtClean="0"/>
              <a:t>	</a:t>
            </a:r>
            <a:endParaRPr lang="it-IT" sz="2000" b="1" dirty="0"/>
          </a:p>
        </p:txBody>
      </p:sp>
      <p:sp>
        <p:nvSpPr>
          <p:cNvPr id="86" name="Freccia in giù 85"/>
          <p:cNvSpPr/>
          <p:nvPr/>
        </p:nvSpPr>
        <p:spPr>
          <a:xfrm flipV="1">
            <a:off x="10808810" y="2254931"/>
            <a:ext cx="203486" cy="5806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6"/>
          <p:cNvSpPr txBox="1"/>
          <p:nvPr/>
        </p:nvSpPr>
        <p:spPr>
          <a:xfrm>
            <a:off x="3383108" y="215656"/>
            <a:ext cx="5213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ALGORITMO SEQUENZIALE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3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rdanity\Desktop\Capitoli\intel-core-i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3" y="566669"/>
            <a:ext cx="2250197" cy="247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rdanity\Desktop\Capitoli\IntelCore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53" y="1223492"/>
            <a:ext cx="5847716" cy="40568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ordanity\Desktop\Capitoli\Micro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0" y="3746931"/>
            <a:ext cx="2996914" cy="25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355044" y="1805443"/>
            <a:ext cx="1123038" cy="207109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478082" y="1805443"/>
            <a:ext cx="1123038" cy="207109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8134735" y="1797404"/>
            <a:ext cx="1123038" cy="20791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9257773" y="1805443"/>
            <a:ext cx="1123038" cy="207109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ombo 5"/>
          <p:cNvSpPr/>
          <p:nvPr/>
        </p:nvSpPr>
        <p:spPr>
          <a:xfrm rot="19650738">
            <a:off x="1228487" y="3727372"/>
            <a:ext cx="2220351" cy="2123992"/>
          </a:xfrm>
          <a:prstGeom prst="diamond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46" y="1938273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Connettore 1 30"/>
          <p:cNvCxnSpPr>
            <a:stCxn id="6" idx="0"/>
          </p:cNvCxnSpPr>
          <p:nvPr/>
        </p:nvCxnSpPr>
        <p:spPr>
          <a:xfrm flipV="1">
            <a:off x="1768245" y="1223494"/>
            <a:ext cx="3203008" cy="267007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Connettore 1 2055"/>
          <p:cNvCxnSpPr>
            <a:stCxn id="6" idx="3"/>
          </p:cNvCxnSpPr>
          <p:nvPr/>
        </p:nvCxnSpPr>
        <p:spPr>
          <a:xfrm flipV="1">
            <a:off x="3275103" y="3515932"/>
            <a:ext cx="1696150" cy="67714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>
            <a:stCxn id="6" idx="2"/>
          </p:cNvCxnSpPr>
          <p:nvPr/>
        </p:nvCxnSpPr>
        <p:spPr>
          <a:xfrm flipV="1">
            <a:off x="2909081" y="5280344"/>
            <a:ext cx="7909888" cy="40482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55"/>
          <p:cNvCxnSpPr>
            <a:stCxn id="6" idx="1"/>
          </p:cNvCxnSpPr>
          <p:nvPr/>
        </p:nvCxnSpPr>
        <p:spPr>
          <a:xfrm flipV="1">
            <a:off x="1402222" y="5280344"/>
            <a:ext cx="3569031" cy="1053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14" y="1938273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46" y="2847827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46" y="2459843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44" y="2850427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746" y="3332932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46" y="3371997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818" y="1910367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150" y="2819921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150" y="2431937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48" y="2822521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950" y="3305026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99" y="1910367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50" y="3344091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451" y="1858851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783" y="2768405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783" y="2380421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81" y="2771005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83" y="3253510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932" y="1858851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83" y="3292575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924" y="1897488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256" y="2807042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256" y="2419058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354" y="2809642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056" y="3292147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405" y="1897488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456" y="3331212"/>
            <a:ext cx="549468" cy="52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3" name="CasellaDiTesto 2072"/>
          <p:cNvSpPr txBox="1"/>
          <p:nvPr/>
        </p:nvSpPr>
        <p:spPr>
          <a:xfrm>
            <a:off x="5396302" y="1397294"/>
            <a:ext cx="949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CORE 0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97" name="CasellaDiTesto 96"/>
          <p:cNvSpPr txBox="1"/>
          <p:nvPr/>
        </p:nvSpPr>
        <p:spPr>
          <a:xfrm>
            <a:off x="6589629" y="1396683"/>
            <a:ext cx="949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CORE 1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98" name="CasellaDiTesto 97"/>
          <p:cNvSpPr txBox="1"/>
          <p:nvPr/>
        </p:nvSpPr>
        <p:spPr>
          <a:xfrm>
            <a:off x="8197431" y="1392454"/>
            <a:ext cx="949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CORE 2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99" name="CasellaDiTesto 98"/>
          <p:cNvSpPr txBox="1"/>
          <p:nvPr/>
        </p:nvSpPr>
        <p:spPr>
          <a:xfrm>
            <a:off x="9380592" y="1392454"/>
            <a:ext cx="949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CORE 3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49" name="CasellaDiTesto 6"/>
          <p:cNvSpPr txBox="1"/>
          <p:nvPr/>
        </p:nvSpPr>
        <p:spPr>
          <a:xfrm>
            <a:off x="3383108" y="215656"/>
            <a:ext cx="623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SVILUPPO ALGORITMO OpenMP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3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2073" grpId="0"/>
      <p:bldP spid="97" grpId="0"/>
      <p:bldP spid="98" grpId="0"/>
      <p:bldP spid="9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rdanity\Desktop\Capitoli\teslaK4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2" y="1408160"/>
            <a:ext cx="2717439" cy="271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magine 5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0" y="3069191"/>
            <a:ext cx="2743200" cy="31078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318782" y="1051708"/>
            <a:ext cx="246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NVIDIA Tesla K40 Active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3421916" y="2368073"/>
            <a:ext cx="2327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Basata su architettura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KEPLER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318975" y="3503054"/>
            <a:ext cx="540912" cy="95303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7" name="Connettore 1 56"/>
          <p:cNvCxnSpPr/>
          <p:nvPr/>
        </p:nvCxnSpPr>
        <p:spPr>
          <a:xfrm flipV="1">
            <a:off x="5318975" y="1051708"/>
            <a:ext cx="2620851" cy="245134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/>
          <p:cNvCxnSpPr/>
          <p:nvPr/>
        </p:nvCxnSpPr>
        <p:spPr>
          <a:xfrm flipV="1">
            <a:off x="5859887" y="1051708"/>
            <a:ext cx="5157989" cy="245134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/>
          <p:cNvCxnSpPr/>
          <p:nvPr/>
        </p:nvCxnSpPr>
        <p:spPr>
          <a:xfrm>
            <a:off x="5318975" y="4456090"/>
            <a:ext cx="2620851" cy="167090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5859887" y="4456091"/>
            <a:ext cx="5157989" cy="167090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C:\Users\Jordanity\Desktop\Capitoli\sm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9" t="7717" r="16447" b="7023"/>
          <a:stretch/>
        </p:blipFill>
        <p:spPr bwMode="auto">
          <a:xfrm>
            <a:off x="7939826" y="1051708"/>
            <a:ext cx="3078050" cy="507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o 17"/>
          <p:cNvGrpSpPr/>
          <p:nvPr/>
        </p:nvGrpSpPr>
        <p:grpSpPr>
          <a:xfrm>
            <a:off x="8023538" y="2196361"/>
            <a:ext cx="1141069" cy="647664"/>
            <a:chOff x="8023538" y="2196361"/>
            <a:chExt cx="1141069" cy="647664"/>
          </a:xfrm>
        </p:grpSpPr>
        <p:pic>
          <p:nvPicPr>
            <p:cNvPr id="7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538" y="219636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219902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1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94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377179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915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03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367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592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50" y="260685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6" name="Gruppo 145"/>
          <p:cNvGrpSpPr/>
          <p:nvPr/>
        </p:nvGrpSpPr>
        <p:grpSpPr>
          <a:xfrm>
            <a:off x="8018598" y="2766439"/>
            <a:ext cx="1141069" cy="647664"/>
            <a:chOff x="8023538" y="2196361"/>
            <a:chExt cx="1141069" cy="647664"/>
          </a:xfrm>
        </p:grpSpPr>
        <p:pic>
          <p:nvPicPr>
            <p:cNvPr id="14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538" y="219636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219902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1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94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377179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915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03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367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592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50" y="260685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5" name="Gruppo 164"/>
          <p:cNvGrpSpPr/>
          <p:nvPr/>
        </p:nvGrpSpPr>
        <p:grpSpPr>
          <a:xfrm>
            <a:off x="8018318" y="3331908"/>
            <a:ext cx="1141069" cy="647664"/>
            <a:chOff x="8023538" y="2196361"/>
            <a:chExt cx="1141069" cy="647664"/>
          </a:xfrm>
        </p:grpSpPr>
        <p:pic>
          <p:nvPicPr>
            <p:cNvPr id="16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538" y="219636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219902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1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94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377179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915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03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367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592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50" y="260685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4" name="Gruppo 183"/>
          <p:cNvGrpSpPr/>
          <p:nvPr/>
        </p:nvGrpSpPr>
        <p:grpSpPr>
          <a:xfrm>
            <a:off x="9478851" y="2209752"/>
            <a:ext cx="1141069" cy="647664"/>
            <a:chOff x="8023538" y="2196361"/>
            <a:chExt cx="1141069" cy="647664"/>
          </a:xfrm>
        </p:grpSpPr>
        <p:pic>
          <p:nvPicPr>
            <p:cNvPr id="18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538" y="219636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219902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1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94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377179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915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03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367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592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50" y="260685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3" name="Gruppo 202"/>
          <p:cNvGrpSpPr/>
          <p:nvPr/>
        </p:nvGrpSpPr>
        <p:grpSpPr>
          <a:xfrm>
            <a:off x="9478851" y="2775905"/>
            <a:ext cx="1141069" cy="647664"/>
            <a:chOff x="8023538" y="2196361"/>
            <a:chExt cx="1141069" cy="647664"/>
          </a:xfrm>
        </p:grpSpPr>
        <p:pic>
          <p:nvPicPr>
            <p:cNvPr id="20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538" y="219636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219902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1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94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377179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915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03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367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592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50" y="260685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2" name="Gruppo 221"/>
          <p:cNvGrpSpPr/>
          <p:nvPr/>
        </p:nvGrpSpPr>
        <p:grpSpPr>
          <a:xfrm>
            <a:off x="9474967" y="4470633"/>
            <a:ext cx="1141069" cy="647664"/>
            <a:chOff x="8023538" y="2196361"/>
            <a:chExt cx="1141069" cy="647664"/>
          </a:xfrm>
        </p:grpSpPr>
        <p:pic>
          <p:nvPicPr>
            <p:cNvPr id="22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538" y="219636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219902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1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94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377179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915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03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367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592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50" y="260685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1" name="Gruppo 240"/>
          <p:cNvGrpSpPr/>
          <p:nvPr/>
        </p:nvGrpSpPr>
        <p:grpSpPr>
          <a:xfrm>
            <a:off x="8018598" y="3906535"/>
            <a:ext cx="1141069" cy="647664"/>
            <a:chOff x="8023538" y="2196361"/>
            <a:chExt cx="1141069" cy="647664"/>
          </a:xfrm>
        </p:grpSpPr>
        <p:pic>
          <p:nvPicPr>
            <p:cNvPr id="24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538" y="219636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219902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1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94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377179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915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03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367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592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50" y="260685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0" name="Gruppo 259"/>
          <p:cNvGrpSpPr/>
          <p:nvPr/>
        </p:nvGrpSpPr>
        <p:grpSpPr>
          <a:xfrm>
            <a:off x="9474967" y="3909195"/>
            <a:ext cx="1141069" cy="647664"/>
            <a:chOff x="8023538" y="2196361"/>
            <a:chExt cx="1141069" cy="647664"/>
          </a:xfrm>
        </p:grpSpPr>
        <p:pic>
          <p:nvPicPr>
            <p:cNvPr id="26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538" y="219636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219902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1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94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377179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915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03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367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592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50" y="260685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79" name="Gruppo 278"/>
          <p:cNvGrpSpPr/>
          <p:nvPr/>
        </p:nvGrpSpPr>
        <p:grpSpPr>
          <a:xfrm>
            <a:off x="8020996" y="4470121"/>
            <a:ext cx="1141069" cy="647664"/>
            <a:chOff x="8023538" y="2196361"/>
            <a:chExt cx="1141069" cy="647664"/>
          </a:xfrm>
        </p:grpSpPr>
        <p:pic>
          <p:nvPicPr>
            <p:cNvPr id="28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538" y="219636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219902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1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94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377179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915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03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367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592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50" y="260685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8" name="Gruppo 297"/>
          <p:cNvGrpSpPr/>
          <p:nvPr/>
        </p:nvGrpSpPr>
        <p:grpSpPr>
          <a:xfrm>
            <a:off x="9478851" y="3320359"/>
            <a:ext cx="1141069" cy="647664"/>
            <a:chOff x="8023538" y="2196361"/>
            <a:chExt cx="1141069" cy="647664"/>
          </a:xfrm>
        </p:grpSpPr>
        <p:pic>
          <p:nvPicPr>
            <p:cNvPr id="29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538" y="219636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2199021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1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19687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794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20975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488" y="2377179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915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21" y="2390058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28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876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03" y="258324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367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6592" y="2596122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50" y="2606853"/>
              <a:ext cx="249857" cy="23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uppo 19"/>
          <p:cNvGrpSpPr/>
          <p:nvPr/>
        </p:nvGrpSpPr>
        <p:grpSpPr>
          <a:xfrm>
            <a:off x="9479083" y="5018191"/>
            <a:ext cx="1100278" cy="261040"/>
            <a:chOff x="8038352" y="5030503"/>
            <a:chExt cx="1100278" cy="261040"/>
          </a:xfrm>
        </p:grpSpPr>
        <p:pic>
          <p:nvPicPr>
            <p:cNvPr id="317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8352" y="5046662"/>
              <a:ext cx="215143" cy="204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5040463"/>
              <a:ext cx="249190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5046662"/>
              <a:ext cx="249190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1266" y="5036494"/>
              <a:ext cx="249190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4717" y="5030503"/>
              <a:ext cx="249190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9440" y="5055005"/>
              <a:ext cx="249190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3" name="Gruppo 322"/>
          <p:cNvGrpSpPr/>
          <p:nvPr/>
        </p:nvGrpSpPr>
        <p:grpSpPr>
          <a:xfrm>
            <a:off x="8023538" y="5030920"/>
            <a:ext cx="1100278" cy="261040"/>
            <a:chOff x="8038352" y="5030503"/>
            <a:chExt cx="1100278" cy="261040"/>
          </a:xfrm>
        </p:grpSpPr>
        <p:pic>
          <p:nvPicPr>
            <p:cNvPr id="324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8352" y="5046662"/>
              <a:ext cx="215143" cy="204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5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03" y="5040463"/>
              <a:ext cx="249190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182" y="5046662"/>
              <a:ext cx="249190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1266" y="5036494"/>
              <a:ext cx="249190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8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4717" y="5030503"/>
              <a:ext cx="249190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9440" y="5055005"/>
              <a:ext cx="249190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CasellaDiTesto 21"/>
          <p:cNvSpPr txBox="1"/>
          <p:nvPr/>
        </p:nvSpPr>
        <p:spPr>
          <a:xfrm>
            <a:off x="67468" y="4556859"/>
            <a:ext cx="34399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CUDA </a:t>
            </a:r>
            <a:r>
              <a:rPr lang="it-IT" sz="2000" b="1" dirty="0" err="1" smtClean="0"/>
              <a:t>cores</a:t>
            </a:r>
            <a:r>
              <a:rPr lang="it-IT" sz="2000" b="1" dirty="0" smtClean="0"/>
              <a:t> 2880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Frequenza di clock 875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Memoria GDDR5 12 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Banda di memoria 288 </a:t>
            </a:r>
            <a:r>
              <a:rPr lang="it-IT" sz="2000" b="1" dirty="0" err="1" smtClean="0"/>
              <a:t>Gb</a:t>
            </a:r>
            <a:r>
              <a:rPr lang="it-IT" sz="2000" b="1" dirty="0" smtClean="0"/>
              <a:t>/s</a:t>
            </a:r>
          </a:p>
        </p:txBody>
      </p:sp>
      <p:sp>
        <p:nvSpPr>
          <p:cNvPr id="330" name="CasellaDiTesto 6"/>
          <p:cNvSpPr txBox="1"/>
          <p:nvPr/>
        </p:nvSpPr>
        <p:spPr>
          <a:xfrm>
            <a:off x="2894341" y="176012"/>
            <a:ext cx="7423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SVILUPPO ALGORITMO CUDA PER GPU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19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7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679127" y="1400156"/>
            <a:ext cx="80957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 dirty="0" smtClean="0"/>
              <a:t>Valutazione variabili da </a:t>
            </a:r>
            <a:r>
              <a:rPr lang="it-IT" sz="2000" b="1" dirty="0" smtClean="0"/>
              <a:t>trasferire </a:t>
            </a:r>
            <a:r>
              <a:rPr lang="it-IT" sz="2000" dirty="0" smtClean="0"/>
              <a:t>da CPU a GPU</a:t>
            </a:r>
          </a:p>
          <a:p>
            <a:pPr marL="342900" indent="-342900">
              <a:buFont typeface="+mj-lt"/>
              <a:buAutoNum type="arabicPeriod"/>
            </a:pPr>
            <a:endParaRPr lang="it-IT" sz="2000" dirty="0"/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/>
              <a:t>Valutazione </a:t>
            </a:r>
            <a:r>
              <a:rPr lang="it-IT" sz="2000" dirty="0"/>
              <a:t>variabili </a:t>
            </a:r>
            <a:r>
              <a:rPr lang="it-IT" sz="2000" dirty="0" smtClean="0"/>
              <a:t>da </a:t>
            </a:r>
            <a:r>
              <a:rPr lang="it-IT" sz="2000" b="1" dirty="0" smtClean="0"/>
              <a:t>memorizzare</a:t>
            </a:r>
            <a:r>
              <a:rPr lang="it-IT" sz="2000" dirty="0" smtClean="0"/>
              <a:t> in memoria </a:t>
            </a:r>
            <a:r>
              <a:rPr lang="it-IT" sz="2000" i="1" dirty="0" err="1" smtClean="0"/>
              <a:t>shared</a:t>
            </a:r>
            <a:r>
              <a:rPr lang="it-IT" sz="2000" dirty="0" smtClean="0"/>
              <a:t> o </a:t>
            </a:r>
            <a:r>
              <a:rPr lang="it-IT" sz="2000" i="1" dirty="0" smtClean="0"/>
              <a:t>private</a:t>
            </a:r>
          </a:p>
          <a:p>
            <a:pPr marL="342900" indent="-342900">
              <a:buFont typeface="+mj-lt"/>
              <a:buAutoNum type="arabicPeriod"/>
            </a:pPr>
            <a:endParaRPr lang="it-IT" sz="2000" i="1" dirty="0"/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/>
              <a:t>Valutazione </a:t>
            </a:r>
            <a:r>
              <a:rPr lang="it-IT" sz="2000" dirty="0"/>
              <a:t>variabili </a:t>
            </a:r>
            <a:r>
              <a:rPr lang="it-IT" sz="2000" dirty="0" smtClean="0"/>
              <a:t>da </a:t>
            </a:r>
            <a:r>
              <a:rPr lang="it-IT" sz="2000" b="1" dirty="0" smtClean="0"/>
              <a:t>trasferire </a:t>
            </a:r>
            <a:r>
              <a:rPr lang="it-IT" sz="2000" dirty="0" smtClean="0"/>
              <a:t>da GPU a CPU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90252" y="4130136"/>
            <a:ext cx="977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CPU</a:t>
            </a:r>
            <a:endParaRPr lang="it-IT" sz="3200" b="1" dirty="0"/>
          </a:p>
        </p:txBody>
      </p:sp>
      <p:sp>
        <p:nvSpPr>
          <p:cNvPr id="331" name="CasellaDiTesto 330"/>
          <p:cNvSpPr txBox="1"/>
          <p:nvPr/>
        </p:nvSpPr>
        <p:spPr>
          <a:xfrm>
            <a:off x="7443244" y="4145857"/>
            <a:ext cx="977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G</a:t>
            </a:r>
            <a:r>
              <a:rPr lang="it-IT" sz="3200" b="1" dirty="0" smtClean="0"/>
              <a:t>PU</a:t>
            </a:r>
            <a:endParaRPr lang="it-IT" sz="3200" b="1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4688976" y="4309630"/>
            <a:ext cx="259291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Connettore 2 331"/>
          <p:cNvCxnSpPr/>
          <p:nvPr/>
        </p:nvCxnSpPr>
        <p:spPr>
          <a:xfrm flipH="1">
            <a:off x="4722710" y="4653100"/>
            <a:ext cx="250459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ella 12"/>
          <p:cNvGraphicFramePr>
            <a:graphicFrameLocks noGrp="1"/>
          </p:cNvGraphicFramePr>
          <p:nvPr>
            <p:extLst/>
          </p:nvPr>
        </p:nvGraphicFramePr>
        <p:xfrm>
          <a:off x="4933606" y="3780097"/>
          <a:ext cx="2082800" cy="365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76007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4" name="Tabella 333"/>
          <p:cNvGraphicFramePr>
            <a:graphicFrameLocks noGrp="1"/>
          </p:cNvGraphicFramePr>
          <p:nvPr>
            <p:extLst/>
          </p:nvPr>
        </p:nvGraphicFramePr>
        <p:xfrm>
          <a:off x="4944033" y="4853462"/>
          <a:ext cx="2082800" cy="365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176007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CasellaDiTesto 6"/>
          <p:cNvSpPr txBox="1"/>
          <p:nvPr/>
        </p:nvSpPr>
        <p:spPr>
          <a:xfrm>
            <a:off x="2263060" y="251720"/>
            <a:ext cx="7423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SVILUPPO ALGORITMO CUDA PER GPU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2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18626" y="1257862"/>
            <a:ext cx="673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INIZIALIZZAZIONE VETTORE </a:t>
            </a:r>
            <a:r>
              <a:rPr lang="it-IT" sz="2400" b="1" i="1" dirty="0" err="1" smtClean="0">
                <a:solidFill>
                  <a:srgbClr val="FF0000"/>
                </a:solidFill>
              </a:rPr>
              <a:t>local_spike_queue_gpu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23400" y="868028"/>
            <a:ext cx="10050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STRATEGIA UTILIZZATA</a:t>
            </a:r>
            <a:r>
              <a:rPr lang="it-IT" sz="2400" dirty="0"/>
              <a:t> </a:t>
            </a:r>
            <a:r>
              <a:rPr lang="it-IT" sz="2400" dirty="0" smtClean="0">
                <a:sym typeface="Wingdings" panose="05000000000000000000" pitchFamily="2" charset="2"/>
              </a:rPr>
              <a:t> </a:t>
            </a:r>
            <a:r>
              <a:rPr lang="it-IT" sz="2400" dirty="0" smtClean="0"/>
              <a:t>memorizzare dati ad indirizzi di memoria consecutivi</a:t>
            </a:r>
            <a:endParaRPr lang="it-IT" sz="2400" dirty="0"/>
          </a:p>
        </p:txBody>
      </p:sp>
      <p:sp>
        <p:nvSpPr>
          <p:cNvPr id="8" name="CasellaDiTesto 6"/>
          <p:cNvSpPr txBox="1"/>
          <p:nvPr/>
        </p:nvSpPr>
        <p:spPr>
          <a:xfrm>
            <a:off x="1596329" y="245294"/>
            <a:ext cx="9060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ORGANIZZAZIONE DATI PER IL TRASFERIMENTO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8"/>
          <a:stretch/>
        </p:blipFill>
        <p:spPr>
          <a:xfrm>
            <a:off x="1603677" y="1647696"/>
            <a:ext cx="9045603" cy="5086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5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355296"/>
              </p:ext>
            </p:extLst>
          </p:nvPr>
        </p:nvGraphicFramePr>
        <p:xfrm>
          <a:off x="1542192" y="941662"/>
          <a:ext cx="9007523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1148"/>
                <a:gridCol w="2252125"/>
                <a:gridCol w="2252125"/>
                <a:gridCol w="2252125"/>
              </a:tblGrid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Numero cellule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Seriale [s]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OpenMP [s]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GPU [s]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0.34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0.36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10.11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1.71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1.00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10.15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10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3.34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2.06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10.17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16.70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8.97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18.75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33.54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16.54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18.77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167.11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83.95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36.85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334.15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175.99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55.55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1646.17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837.12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205.04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3243.43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1684.89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393.76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25000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8183.94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4266.81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975.40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50000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16225.42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7902.71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1949.47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100000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32620.71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16505.73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3892.24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200000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65282.04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30524.79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7778.74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400000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129894.74 ( </a:t>
                      </a: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 ̴ 36 ore</a:t>
                      </a:r>
                      <a:r>
                        <a:rPr lang="it-IT" sz="1600" dirty="0">
                          <a:effectLst/>
                        </a:rPr>
                        <a:t>)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67268.86 (</a:t>
                      </a: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  ̴ 18 ore</a:t>
                      </a:r>
                      <a:r>
                        <a:rPr lang="it-IT" sz="1600" dirty="0">
                          <a:effectLst/>
                        </a:rPr>
                        <a:t>)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15580.25 (</a:t>
                      </a:r>
                      <a:r>
                        <a:rPr lang="it-IT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̴ 4 ore</a:t>
                      </a:r>
                      <a:r>
                        <a:rPr lang="it-IT" sz="1600" dirty="0">
                          <a:effectLst/>
                        </a:rPr>
                        <a:t>)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1560512" y="6068671"/>
            <a:ext cx="8975560" cy="361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28586" y="258173"/>
            <a:ext cx="4639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TEMPI DI SIMULAZIONE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4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2025" r="8348" b="3609"/>
          <a:stretch/>
        </p:blipFill>
        <p:spPr bwMode="auto">
          <a:xfrm>
            <a:off x="540129" y="1037230"/>
            <a:ext cx="11115059" cy="49608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777952" y="283931"/>
            <a:ext cx="4639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TEMPI DI SIMULAZIONE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46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 txBox="1"/>
          <p:nvPr/>
        </p:nvSpPr>
        <p:spPr>
          <a:xfrm>
            <a:off x="2104503" y="271821"/>
            <a:ext cx="8454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TEMPI DI SIMULAZIONE CELLULA DEL GOLGI</a:t>
            </a:r>
            <a:endParaRPr lang="it-IT" sz="3600" dirty="0">
              <a:solidFill>
                <a:srgbClr val="0070C0"/>
              </a:solidFill>
            </a:endParaRPr>
          </a:p>
        </p:txBody>
      </p:sp>
      <p:graphicFrame>
        <p:nvGraphicFramePr>
          <p:cNvPr id="3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805341"/>
              </p:ext>
            </p:extLst>
          </p:nvPr>
        </p:nvGraphicFramePr>
        <p:xfrm>
          <a:off x="1542192" y="941662"/>
          <a:ext cx="9007523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1148"/>
                <a:gridCol w="2252125"/>
                <a:gridCol w="2252125"/>
                <a:gridCol w="2252125"/>
              </a:tblGrid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Numero cellule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Seriale [s]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OpenMP [s]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GPU [s]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0,37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0,4058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15,615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1,872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0,2071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17,7210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10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3,728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0,6734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17,565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19,0203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6,9075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22,432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37,861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15,3377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23,197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191,599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72,1912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25,615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372,729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183,2031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40,528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1933,764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672,5407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134,41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rgbClr val="5A5A5A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3909,975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1823,7551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252,128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25000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9744,711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4750,3489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608,76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50000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18612,939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9580,889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1203,854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100000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37356,263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18801,9570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2401,873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200000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73991,085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37544,8278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4807,616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2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400000</a:t>
                      </a:r>
                      <a:endParaRPr lang="it-IT" sz="160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148165,085 </a:t>
                      </a:r>
                      <a:r>
                        <a:rPr lang="it-IT" sz="1600" dirty="0">
                          <a:effectLst/>
                        </a:rPr>
                        <a:t>( </a:t>
                      </a: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 ̴ </a:t>
                      </a:r>
                      <a:r>
                        <a:rPr lang="it-IT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41 </a:t>
                      </a: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ore</a:t>
                      </a:r>
                      <a:r>
                        <a:rPr lang="it-IT" sz="1600" dirty="0">
                          <a:effectLst/>
                        </a:rPr>
                        <a:t>)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71529,73 </a:t>
                      </a:r>
                      <a:r>
                        <a:rPr lang="it-IT" sz="1600" dirty="0">
                          <a:effectLst/>
                        </a:rPr>
                        <a:t>(</a:t>
                      </a: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  ̴ </a:t>
                      </a:r>
                      <a:r>
                        <a:rPr lang="it-IT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19,87 </a:t>
                      </a: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ore</a:t>
                      </a:r>
                      <a:r>
                        <a:rPr lang="it-IT" sz="1600" dirty="0">
                          <a:effectLst/>
                        </a:rPr>
                        <a:t>)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9599,632 (</a:t>
                      </a:r>
                      <a:r>
                        <a:rPr lang="it-IT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̴ </a:t>
                      </a:r>
                      <a:r>
                        <a:rPr lang="it-IT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2,665 </a:t>
                      </a: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ore</a:t>
                      </a:r>
                      <a:r>
                        <a:rPr lang="it-IT" sz="1600" dirty="0">
                          <a:effectLst/>
                        </a:rPr>
                        <a:t>)</a:t>
                      </a:r>
                      <a:endParaRPr lang="it-IT" sz="1600" dirty="0">
                        <a:solidFill>
                          <a:srgbClr val="5A5A5A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ttangolo 7"/>
          <p:cNvSpPr/>
          <p:nvPr/>
        </p:nvSpPr>
        <p:spPr>
          <a:xfrm>
            <a:off x="1560512" y="6068671"/>
            <a:ext cx="8975560" cy="361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46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56163" y="394855"/>
            <a:ext cx="7057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FIELD PROGRAMMABLE GATE ARRAY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57800" y="1600200"/>
            <a:ext cx="6483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/>
              <a:t>Field </a:t>
            </a:r>
            <a:r>
              <a:rPr lang="it-IT" sz="2400" b="1" dirty="0" err="1" smtClean="0"/>
              <a:t>Programmable</a:t>
            </a:r>
            <a:r>
              <a:rPr lang="it-IT" sz="2400" b="1" dirty="0" smtClean="0"/>
              <a:t> Gate Array </a:t>
            </a:r>
            <a:r>
              <a:rPr lang="it-IT" sz="2400" dirty="0" smtClean="0"/>
              <a:t>(</a:t>
            </a:r>
            <a:r>
              <a:rPr lang="it-IT" sz="2400" b="1" dirty="0" smtClean="0"/>
              <a:t>FPGA</a:t>
            </a:r>
            <a:r>
              <a:rPr lang="it-IT" sz="2400" dirty="0" smtClean="0"/>
              <a:t>) è un circuito digitale integrato che fornisce l’opportunità di modificare la propria architettura e la propria funzione in base all’applicazione per cui viene utilizzata.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i="1" dirty="0" smtClean="0"/>
              <a:t>Field </a:t>
            </a:r>
            <a:r>
              <a:rPr lang="it-IT" sz="2400" i="1" dirty="0" err="1" smtClean="0"/>
              <a:t>Programmable</a:t>
            </a:r>
            <a:r>
              <a:rPr lang="it-IT" sz="2400" i="1" dirty="0" smtClean="0"/>
              <a:t> </a:t>
            </a:r>
            <a:r>
              <a:rPr lang="it-IT" sz="2400" dirty="0" smtClean="0"/>
              <a:t>significa che è l’utente a programmare i </a:t>
            </a:r>
            <a:r>
              <a:rPr lang="it-IT" sz="2400" b="1" dirty="0" smtClean="0"/>
              <a:t>blocchi logici</a:t>
            </a:r>
            <a:r>
              <a:rPr lang="it-IT" sz="2400" dirty="0" smtClean="0"/>
              <a:t>, di cui è costituito il dispositivo,</a:t>
            </a:r>
            <a:r>
              <a:rPr lang="it-IT" sz="2400" i="1" dirty="0" smtClean="0"/>
              <a:t> </a:t>
            </a:r>
            <a:r>
              <a:rPr lang="it-IT" sz="2400" dirty="0" smtClean="0"/>
              <a:t>ed a </a:t>
            </a:r>
            <a:r>
              <a:rPr lang="it-IT" sz="2400" b="1" dirty="0" smtClean="0"/>
              <a:t>configurare</a:t>
            </a:r>
            <a:r>
              <a:rPr lang="it-IT" sz="2400" dirty="0" smtClean="0"/>
              <a:t> le </a:t>
            </a:r>
            <a:r>
              <a:rPr lang="it-IT" sz="2400" b="1" dirty="0" smtClean="0"/>
              <a:t>interconnessioni</a:t>
            </a:r>
            <a:r>
              <a:rPr lang="it-IT" sz="2400" dirty="0" smtClean="0"/>
              <a:t> tra i vari blocchi.</a:t>
            </a:r>
            <a:endParaRPr lang="it-IT" sz="2400" i="1" dirty="0"/>
          </a:p>
        </p:txBody>
      </p:sp>
      <p:grpSp>
        <p:nvGrpSpPr>
          <p:cNvPr id="10" name="Gruppo 9"/>
          <p:cNvGrpSpPr/>
          <p:nvPr/>
        </p:nvGrpSpPr>
        <p:grpSpPr>
          <a:xfrm>
            <a:off x="180833" y="1506682"/>
            <a:ext cx="5076967" cy="4128657"/>
            <a:chOff x="-87710" y="1451261"/>
            <a:chExt cx="5076967" cy="4128657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0295">
              <a:off x="2298740" y="1451261"/>
              <a:ext cx="1775361" cy="1564195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597438">
              <a:off x="311727" y="3654410"/>
              <a:ext cx="1902402" cy="1925508"/>
            </a:xfrm>
            <a:prstGeom prst="rect">
              <a:avLst/>
            </a:prstGeom>
          </p:spPr>
        </p:pic>
        <p:pic>
          <p:nvPicPr>
            <p:cNvPr id="5" name="Immagine 4"/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87710" y="1629461"/>
              <a:ext cx="5076967" cy="3756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276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264770" y="394855"/>
            <a:ext cx="3762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VANTAGGI DI FPGA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10354" y="2458181"/>
            <a:ext cx="102711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dirty="0" smtClean="0">
                <a:solidFill>
                  <a:srgbClr val="00B050"/>
                </a:solidFill>
              </a:rPr>
              <a:t>RICONFIGURABILITÀ</a:t>
            </a:r>
            <a:endParaRPr lang="it-IT" sz="9600" dirty="0">
              <a:solidFill>
                <a:srgbClr val="00B05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9476" y="5444836"/>
            <a:ext cx="11772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FPGA può essere </a:t>
            </a:r>
            <a:r>
              <a:rPr lang="it-IT" sz="2800" b="1" dirty="0" smtClean="0"/>
              <a:t>configurata</a:t>
            </a:r>
            <a:r>
              <a:rPr lang="it-IT" sz="2800" dirty="0" smtClean="0"/>
              <a:t> per una specifica funzione e, successivamente, può essere </a:t>
            </a:r>
            <a:r>
              <a:rPr lang="it-IT" sz="2800" b="1" dirty="0" smtClean="0"/>
              <a:t>riconfigurata</a:t>
            </a:r>
            <a:r>
              <a:rPr lang="it-IT" sz="2800" dirty="0" smtClean="0"/>
              <a:t> per un differente utilizzo o applicazione.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772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708582" y="201683"/>
            <a:ext cx="483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APPROCCIO BOTTOM UP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2731" y="848014"/>
            <a:ext cx="80842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Neuroscienze, medicina e ICT richiedono una conoscenza del cervello organizzata </a:t>
            </a:r>
            <a:r>
              <a:rPr lang="it-IT" sz="2800" i="1" dirty="0" smtClean="0"/>
              <a:t>su più livelli</a:t>
            </a:r>
            <a:r>
              <a:rPr lang="it-IT" sz="2800" dirty="0" smtClean="0"/>
              <a:t>.</a:t>
            </a:r>
          </a:p>
          <a:p>
            <a:pPr algn="just"/>
            <a:endParaRPr lang="it-IT" sz="2800" dirty="0" smtClean="0"/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Non basta conoscere ciò che accade a ciascun livello di organizzazione cerebrale ma anche la </a:t>
            </a:r>
            <a:r>
              <a:rPr lang="it-IT" sz="2800" b="1" dirty="0" smtClean="0"/>
              <a:t>relazione</a:t>
            </a:r>
            <a:r>
              <a:rPr lang="it-IT" sz="2800" dirty="0" smtClean="0"/>
              <a:t> che intercorre tra i livelli.</a:t>
            </a:r>
          </a:p>
          <a:p>
            <a:pPr algn="just"/>
            <a:endParaRPr lang="it-IT" sz="2800" dirty="0" smtClean="0"/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Conoscere in modo approfondito la struttura del cervello porterà ad un nuovo studio delle </a:t>
            </a:r>
            <a:r>
              <a:rPr lang="it-IT" sz="2800" b="1" dirty="0" smtClean="0"/>
              <a:t>patologie cerebrali</a:t>
            </a:r>
            <a:r>
              <a:rPr lang="it-IT" sz="2800" dirty="0" smtClean="0"/>
              <a:t> ed allo </a:t>
            </a:r>
            <a:r>
              <a:rPr lang="it-IT" sz="2800" b="1" dirty="0" smtClean="0"/>
              <a:t>sviluppo di tecnologie</a:t>
            </a:r>
            <a:r>
              <a:rPr lang="it-IT" sz="2800" dirty="0" smtClean="0"/>
              <a:t> la cui architettura emula quella del cervello.</a:t>
            </a:r>
            <a:endParaRPr lang="it-IT" sz="2800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58" t="18806" r="31744" b="12234"/>
          <a:stretch/>
        </p:blipFill>
        <p:spPr>
          <a:xfrm>
            <a:off x="8835655" y="0"/>
            <a:ext cx="3264655" cy="6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4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02972" y="353291"/>
            <a:ext cx="5850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DIFFERENZE CON CPU ED ASIC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462" y="832794"/>
            <a:ext cx="1920797" cy="192079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15591" y="1141835"/>
            <a:ext cx="844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Un </a:t>
            </a:r>
            <a:r>
              <a:rPr lang="it-IT" sz="2400" b="1" dirty="0" smtClean="0"/>
              <a:t>processore</a:t>
            </a:r>
            <a:r>
              <a:rPr lang="it-IT" sz="2400" dirty="0" smtClean="0"/>
              <a:t> ha una struttura hardware fissa e predefinita. Esso è in grado di eseguire le </a:t>
            </a:r>
            <a:r>
              <a:rPr lang="it-IT" sz="2400" b="1" dirty="0" smtClean="0"/>
              <a:t>istruzioni</a:t>
            </a:r>
            <a:r>
              <a:rPr lang="it-IT" sz="2400" dirty="0" smtClean="0"/>
              <a:t> di un programma in modo sequenziale o parallelo.</a:t>
            </a:r>
            <a:endParaRPr lang="it-IT" sz="2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97438">
            <a:off x="9824354" y="2574999"/>
            <a:ext cx="1902402" cy="192550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50717" y="2830199"/>
            <a:ext cx="8770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Una </a:t>
            </a:r>
            <a:r>
              <a:rPr lang="it-IT" sz="2400" b="1" dirty="0" smtClean="0"/>
              <a:t>FPGA</a:t>
            </a:r>
            <a:r>
              <a:rPr lang="it-IT" sz="2400" dirty="0" smtClean="0"/>
              <a:t> ha una struttura hardware riprogrammabile in funzione dell’applicazione da realizzare. Essa non esegue programmi ma è il suo stesso circuito, configurato dall’utente, che è predisposto per realizzare le operazioni che richiede un’applicazione.</a:t>
            </a:r>
            <a:endParaRPr lang="it-IT" sz="24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41993" r="24087"/>
          <a:stretch/>
        </p:blipFill>
        <p:spPr>
          <a:xfrm rot="21081275">
            <a:off x="647181" y="5031797"/>
            <a:ext cx="1922318" cy="142875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905990" y="5030107"/>
            <a:ext cx="8770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Un </a:t>
            </a:r>
            <a:r>
              <a:rPr lang="it-IT" sz="2400" b="1" dirty="0" smtClean="0"/>
              <a:t>Application </a:t>
            </a:r>
            <a:r>
              <a:rPr lang="it-IT" sz="2400" b="1" dirty="0" err="1" smtClean="0"/>
              <a:t>Specific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Integrated</a:t>
            </a:r>
            <a:r>
              <a:rPr lang="it-IT" sz="2400" b="1" dirty="0" smtClean="0"/>
              <a:t> Circuit </a:t>
            </a:r>
            <a:r>
              <a:rPr lang="it-IT" sz="2400" dirty="0" smtClean="0"/>
              <a:t>(</a:t>
            </a:r>
            <a:r>
              <a:rPr lang="it-IT" sz="2400" b="1" dirty="0" smtClean="0"/>
              <a:t>ASIC</a:t>
            </a:r>
            <a:r>
              <a:rPr lang="it-IT" sz="2400" dirty="0" smtClean="0"/>
              <a:t>) è un circuito integrato creato appositamente per realizzare un’applicazione di calcolo ben precisa (</a:t>
            </a:r>
            <a:r>
              <a:rPr lang="it-IT" sz="2400" i="1" dirty="0" err="1" smtClean="0"/>
              <a:t>specific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purpose</a:t>
            </a:r>
            <a:r>
              <a:rPr lang="it-IT" sz="2400" dirty="0" smtClean="0"/>
              <a:t>).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629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264770" y="394855"/>
            <a:ext cx="3762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VANTAGGI DI FPGA</a:t>
            </a:r>
            <a:endParaRPr lang="it-IT" sz="3600" dirty="0">
              <a:solidFill>
                <a:srgbClr val="0070C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193863" y="1999934"/>
            <a:ext cx="9904122" cy="3981899"/>
            <a:chOff x="1193863" y="1366086"/>
            <a:chExt cx="9904122" cy="3981899"/>
          </a:xfrm>
        </p:grpSpPr>
        <p:sp>
          <p:nvSpPr>
            <p:cNvPr id="5" name="CasellaDiTesto 4"/>
            <p:cNvSpPr txBox="1"/>
            <p:nvPr/>
          </p:nvSpPr>
          <p:spPr>
            <a:xfrm>
              <a:off x="1612535" y="1366086"/>
              <a:ext cx="90667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6000" dirty="0" smtClean="0">
                  <a:solidFill>
                    <a:srgbClr val="00B050"/>
                  </a:solidFill>
                </a:rPr>
                <a:t>VELOCITÀ DI ELABORAZIONE</a:t>
              </a:r>
              <a:endParaRPr lang="it-IT" sz="6000" dirty="0">
                <a:solidFill>
                  <a:srgbClr val="00B050"/>
                </a:solidFill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216180" y="2849204"/>
              <a:ext cx="585948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6000" dirty="0" smtClean="0">
                  <a:solidFill>
                    <a:srgbClr val="00B050"/>
                  </a:solidFill>
                </a:rPr>
                <a:t>BASSO CONSUMO</a:t>
              </a:r>
              <a:endParaRPr lang="it-IT" sz="6000" dirty="0">
                <a:solidFill>
                  <a:srgbClr val="00B05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193863" y="4332322"/>
              <a:ext cx="990412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6000" dirty="0" smtClean="0">
                  <a:solidFill>
                    <a:srgbClr val="00B050"/>
                  </a:solidFill>
                </a:rPr>
                <a:t>RICONFIGURABILITÀ DINAMICA</a:t>
              </a:r>
              <a:endParaRPr lang="it-IT" sz="60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5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0122" y="5412938"/>
            <a:ext cx="11919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FPGA è in grado si svolgere </a:t>
            </a:r>
            <a:r>
              <a:rPr lang="it-IT" sz="2800" b="1" dirty="0" smtClean="0"/>
              <a:t>più operazioni contemporaneamente</a:t>
            </a:r>
            <a:r>
              <a:rPr lang="it-IT" sz="2800" dirty="0" smtClean="0"/>
              <a:t>,</a:t>
            </a:r>
            <a:r>
              <a:rPr lang="it-IT" sz="2800" b="1" dirty="0" smtClean="0"/>
              <a:t> </a:t>
            </a:r>
            <a:r>
              <a:rPr lang="it-IT" sz="2800" dirty="0" smtClean="0"/>
              <a:t>in modo parallelo.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284643" y="2309325"/>
            <a:ext cx="77225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dirty="0" smtClean="0">
                <a:solidFill>
                  <a:srgbClr val="00B050"/>
                </a:solidFill>
              </a:rPr>
              <a:t>PARALLELISMO</a:t>
            </a:r>
            <a:endParaRPr lang="it-IT" sz="9600" dirty="0">
              <a:solidFill>
                <a:srgbClr val="00B05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264770" y="394855"/>
            <a:ext cx="3762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VANTAGGI DI FPGA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25185" y="280555"/>
            <a:ext cx="418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ARCHITETTURA FPGA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70165" y="1141834"/>
            <a:ext cx="5621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Una FPGA è un circuito costituito da una serie di celle, </a:t>
            </a:r>
            <a:r>
              <a:rPr lang="it-IT" sz="2400" b="1" dirty="0" err="1" smtClean="0"/>
              <a:t>Logic</a:t>
            </a:r>
            <a:r>
              <a:rPr lang="it-IT" sz="2400" b="1" dirty="0" smtClean="0"/>
              <a:t> Array </a:t>
            </a:r>
            <a:r>
              <a:rPr lang="it-IT" sz="2400" b="1" dirty="0" err="1" smtClean="0"/>
              <a:t>Elements</a:t>
            </a:r>
            <a:r>
              <a:rPr lang="it-IT" sz="2400" b="1" dirty="0" smtClean="0"/>
              <a:t> </a:t>
            </a:r>
            <a:r>
              <a:rPr lang="it-IT" sz="2400" dirty="0" smtClean="0"/>
              <a:t>(</a:t>
            </a:r>
            <a:r>
              <a:rPr lang="it-IT" sz="2400" b="1" dirty="0" err="1" smtClean="0"/>
              <a:t>LABs</a:t>
            </a:r>
            <a:r>
              <a:rPr lang="it-IT" sz="2400" dirty="0" smtClean="0"/>
              <a:t>), identiche tra loro, ma che possono essere configurate in modo indipendente le une dalle altre. </a:t>
            </a:r>
          </a:p>
          <a:p>
            <a:pPr algn="just"/>
            <a:endParaRPr lang="it-IT" sz="2400" dirty="0" smtClean="0"/>
          </a:p>
          <a:p>
            <a:pPr algn="just"/>
            <a:r>
              <a:rPr lang="it-IT" sz="2400" dirty="0" smtClean="0"/>
              <a:t>Il circuito contiene </a:t>
            </a:r>
            <a:r>
              <a:rPr lang="it-IT" sz="2400" b="1" dirty="0" smtClean="0"/>
              <a:t>connessioni</a:t>
            </a:r>
            <a:r>
              <a:rPr lang="it-IT" sz="2400" dirty="0" smtClean="0"/>
              <a:t>, che uniscono tali celle, configurate dall’utente in base all’operazione che si deve effettuare.</a:t>
            </a:r>
          </a:p>
          <a:p>
            <a:pPr algn="just"/>
            <a:endParaRPr lang="it-IT" sz="2400" dirty="0" smtClean="0"/>
          </a:p>
          <a:p>
            <a:pPr algn="just"/>
            <a:r>
              <a:rPr lang="it-IT" sz="2400" dirty="0" smtClean="0"/>
              <a:t>Sono presenti due tipologie di </a:t>
            </a:r>
            <a:r>
              <a:rPr lang="it-IT" sz="2400" b="1" dirty="0" smtClean="0"/>
              <a:t>pin</a:t>
            </a:r>
            <a:r>
              <a:rPr lang="it-IT" sz="2400" dirty="0" smtClean="0"/>
              <a:t>: quelli che sono programmati dall’utente e quelli dedicati, o riservati, che gestisce la scheda. </a:t>
            </a:r>
            <a:endParaRPr lang="it-IT" sz="24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80" y="1620982"/>
            <a:ext cx="6284420" cy="40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25185" y="280555"/>
            <a:ext cx="418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ARCHITETTURA FPGA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25" t="30922" r="21481" b="28458"/>
          <a:stretch/>
        </p:blipFill>
        <p:spPr>
          <a:xfrm>
            <a:off x="2124753" y="1063116"/>
            <a:ext cx="7831778" cy="341536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07819" y="4739402"/>
            <a:ext cx="11668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Ciascuna cella logica, </a:t>
            </a:r>
            <a:r>
              <a:rPr lang="it-IT" sz="2400" dirty="0" err="1" smtClean="0"/>
              <a:t>LABs</a:t>
            </a:r>
            <a:r>
              <a:rPr lang="it-IT" sz="2400" dirty="0" smtClean="0"/>
              <a:t>, è costituita da una </a:t>
            </a:r>
            <a:r>
              <a:rPr lang="it-IT" sz="2400" b="1" dirty="0" err="1" smtClean="0"/>
              <a:t>Lookup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Table</a:t>
            </a:r>
            <a:r>
              <a:rPr lang="it-IT" sz="2400" b="1" dirty="0" smtClean="0"/>
              <a:t> </a:t>
            </a:r>
            <a:r>
              <a:rPr lang="it-IT" sz="2400" dirty="0" smtClean="0"/>
              <a:t>(</a:t>
            </a:r>
            <a:r>
              <a:rPr lang="it-IT" sz="2400" b="1" dirty="0" smtClean="0"/>
              <a:t>LUT</a:t>
            </a:r>
            <a:r>
              <a:rPr lang="it-IT" sz="2400" dirty="0" smtClean="0"/>
              <a:t>), piccola memoria che svolge le operazioni logiche, almeno un </a:t>
            </a:r>
            <a:r>
              <a:rPr lang="it-IT" sz="2400" b="1" dirty="0" smtClean="0"/>
              <a:t>sommatore</a:t>
            </a:r>
            <a:r>
              <a:rPr lang="it-IT" sz="2400" dirty="0"/>
              <a:t> </a:t>
            </a:r>
            <a:r>
              <a:rPr lang="it-IT" sz="2400" dirty="0" smtClean="0"/>
              <a:t>ed </a:t>
            </a:r>
            <a:r>
              <a:rPr lang="it-IT" sz="2400" b="1" dirty="0" smtClean="0"/>
              <a:t>elementi I/O </a:t>
            </a:r>
            <a:r>
              <a:rPr lang="it-IT" sz="2400" dirty="0" smtClean="0"/>
              <a:t>e </a:t>
            </a:r>
            <a:r>
              <a:rPr lang="it-IT" sz="2400" b="1" dirty="0" smtClean="0"/>
              <a:t>registri</a:t>
            </a:r>
            <a:r>
              <a:rPr lang="it-IT" sz="2400" dirty="0" smtClean="0"/>
              <a:t> per la gestione degli ingressi e delle uscite, che sono collegati a vari pin.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151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25185" y="234796"/>
            <a:ext cx="418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ARCHITETTURA FPGA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6580" y="5445846"/>
            <a:ext cx="11693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Le celle logiche sono connesse tra loro attraverso </a:t>
            </a:r>
            <a:r>
              <a:rPr lang="it-IT" sz="2400" b="1" dirty="0" smtClean="0"/>
              <a:t>connessioni  </a:t>
            </a:r>
            <a:r>
              <a:rPr lang="it-IT" sz="2400" b="1" i="1" dirty="0" smtClean="0"/>
              <a:t>locali</a:t>
            </a:r>
            <a:r>
              <a:rPr lang="it-IT" sz="2400" dirty="0" smtClean="0"/>
              <a:t>, cioè tra </a:t>
            </a:r>
            <a:r>
              <a:rPr lang="it-IT" sz="2400" dirty="0" err="1" smtClean="0"/>
              <a:t>LABs</a:t>
            </a:r>
            <a:r>
              <a:rPr lang="it-IT" sz="2400" dirty="0" smtClean="0"/>
              <a:t> adiacenti, e </a:t>
            </a:r>
            <a:r>
              <a:rPr lang="it-IT" sz="2400" b="1" dirty="0" smtClean="0"/>
              <a:t>connessioni </a:t>
            </a:r>
            <a:r>
              <a:rPr lang="it-IT" sz="2400" b="1" i="1" dirty="0" smtClean="0"/>
              <a:t>a livello di chip</a:t>
            </a:r>
            <a:r>
              <a:rPr lang="it-IT" sz="2400" dirty="0" smtClean="0"/>
              <a:t>, in grado di trasferire il dato in aree diverse del circuito. Queste ultime presentano una struttura matriciale (righe e colonne).</a:t>
            </a:r>
            <a:endParaRPr lang="it-IT" sz="24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93" t="21723" r="20076" b="13387"/>
          <a:stretch/>
        </p:blipFill>
        <p:spPr>
          <a:xfrm>
            <a:off x="2883477" y="693700"/>
            <a:ext cx="6459442" cy="47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408253" y="193932"/>
            <a:ext cx="5417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CASE PRODUTTRICI DI FPGA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170" y="713191"/>
            <a:ext cx="4762500" cy="1524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74" y="1049915"/>
            <a:ext cx="4675121" cy="149603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0" y="2984207"/>
            <a:ext cx="2309067" cy="203442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613" y="3311054"/>
            <a:ext cx="2179492" cy="211601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/>
          <a:srcRect l="29358" t="26990" r="39319" b="28164"/>
          <a:stretch/>
        </p:blipFill>
        <p:spPr>
          <a:xfrm rot="21230004">
            <a:off x="6922296" y="2555872"/>
            <a:ext cx="1562814" cy="159874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1022">
            <a:off x="9847371" y="2493106"/>
            <a:ext cx="1635898" cy="163589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/>
          <a:srcRect l="20363" t="25455" r="20728" b="15090"/>
          <a:stretch/>
        </p:blipFill>
        <p:spPr>
          <a:xfrm>
            <a:off x="8311703" y="3650401"/>
            <a:ext cx="1836377" cy="1853381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245431" y="6101092"/>
            <a:ext cx="3436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002060"/>
                </a:solidFill>
              </a:rPr>
              <a:t>VIVADO DESIGN SUITE</a:t>
            </a:r>
            <a:endParaRPr lang="it-IT" sz="2800" i="1" dirty="0">
              <a:solidFill>
                <a:srgbClr val="00206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020878" y="6101092"/>
            <a:ext cx="2644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002060"/>
                </a:solidFill>
              </a:rPr>
              <a:t>QUARTUS PRIME</a:t>
            </a:r>
            <a:endParaRPr lang="it-IT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49534" y="228696"/>
            <a:ext cx="7214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SVILUPPO DI ARCHITETTURE SU FPGA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80450" y="1418944"/>
            <a:ext cx="3046411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dirty="0" smtClean="0"/>
              <a:t>DESIGN GRAFICO</a:t>
            </a:r>
            <a:endParaRPr lang="it-IT" sz="3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295274" y="3083974"/>
            <a:ext cx="74902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HARDWARE DESCRIPTION LANGUAGE (HDL)</a:t>
            </a:r>
          </a:p>
          <a:p>
            <a:pPr algn="ctr"/>
            <a:r>
              <a:rPr lang="it-IT" sz="3200" i="1" dirty="0" smtClean="0"/>
              <a:t>VHDL o </a:t>
            </a:r>
            <a:r>
              <a:rPr lang="it-IT" sz="3200" i="1" dirty="0" err="1" smtClean="0"/>
              <a:t>Verilog</a:t>
            </a:r>
            <a:endParaRPr lang="it-IT" sz="3200" i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09863" y="5289884"/>
            <a:ext cx="4424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C2H, </a:t>
            </a:r>
            <a:r>
              <a:rPr lang="it-IT" sz="3200" dirty="0" err="1" smtClean="0"/>
              <a:t>Handel</a:t>
            </a:r>
            <a:r>
              <a:rPr lang="it-IT" sz="3200" dirty="0" smtClean="0"/>
              <a:t>-C, </a:t>
            </a:r>
            <a:r>
              <a:rPr lang="it-IT" sz="3200" dirty="0" err="1" smtClean="0"/>
              <a:t>Impulse</a:t>
            </a:r>
            <a:r>
              <a:rPr lang="it-IT" sz="3200" dirty="0" smtClean="0"/>
              <a:t>-C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0705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08825" y="178930"/>
            <a:ext cx="11443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SVILUPPO DI ARCHITETTURE SU FPGA CON QUARTUS PRIME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9" name="quartu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00" end="17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3844" y="947216"/>
            <a:ext cx="7153480" cy="5722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228600" y="947216"/>
                <a:ext cx="2158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Esempio: 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it-IT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)∗</m:t>
                    </m:r>
                    <m:r>
                      <a:rPr lang="it-IT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47216"/>
                <a:ext cx="215834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542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00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591198" y="208267"/>
            <a:ext cx="5369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FASI DELLA COMPILAZIONE 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7198" y="1257300"/>
            <a:ext cx="110871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800" b="1" i="1" dirty="0" smtClean="0"/>
              <a:t>ANALYSIS AND SYNTHESIS</a:t>
            </a:r>
            <a:r>
              <a:rPr lang="it-IT" sz="2800" dirty="0" smtClean="0"/>
              <a:t>: fase in cui i blocchi vengono analizzati ed assegnati alle risorse della scheda;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800" b="1" i="1" dirty="0" smtClean="0"/>
              <a:t>PLACE AND ROUTE</a:t>
            </a:r>
            <a:r>
              <a:rPr lang="it-IT" sz="2800" dirty="0" smtClean="0"/>
              <a:t>: fase in cui vengono definiti il posizionamento e le connessioni. Si combinano i requisiti logici e temporali del progetto;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800" b="1" i="1" dirty="0" smtClean="0"/>
              <a:t>TIMING ANALYSER</a:t>
            </a:r>
            <a:r>
              <a:rPr lang="it-IT" sz="2800" dirty="0" smtClean="0"/>
              <a:t>: si definisce la massima frequenza di clock in base a quanto analizzato nelle prime due fasi della compilazione;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800" b="1" i="1" dirty="0" smtClean="0"/>
              <a:t>ASSEMBLER</a:t>
            </a:r>
            <a:r>
              <a:rPr lang="it-IT" sz="2800" dirty="0" smtClean="0"/>
              <a:t>: si genera il file che contiene le informazioni necessarie alla configurazione della scheda.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13479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23564" y="139337"/>
            <a:ext cx="5095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APPROCCIO MATEMATICO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651" t="30121" r="19568" b="16449"/>
          <a:stretch/>
        </p:blipFill>
        <p:spPr>
          <a:xfrm>
            <a:off x="987136" y="1755686"/>
            <a:ext cx="10488628" cy="510231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0428" y="656081"/>
            <a:ext cx="11850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La </a:t>
            </a:r>
            <a:r>
              <a:rPr lang="it-IT" sz="2400" b="1" dirty="0" smtClean="0"/>
              <a:t>teoria delle neuroscienze </a:t>
            </a:r>
            <a:r>
              <a:rPr lang="it-IT" sz="2400" dirty="0" smtClean="0"/>
              <a:t>sta alla base di tutti gli ambiti di ricerca del progetto.</a:t>
            </a:r>
          </a:p>
          <a:p>
            <a:pPr algn="just"/>
            <a:r>
              <a:rPr lang="it-IT" sz="2400" dirty="0" smtClean="0"/>
              <a:t>La </a:t>
            </a:r>
            <a:r>
              <a:rPr lang="it-IT" sz="2400" b="1" dirty="0" smtClean="0"/>
              <a:t>matematica</a:t>
            </a:r>
            <a:r>
              <a:rPr lang="it-IT" sz="2400" dirty="0" smtClean="0"/>
              <a:t> serve per collegare le teorie su come il cervello rappresenta informazioni, impara e ricorda.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557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591198" y="208267"/>
            <a:ext cx="5257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COLLAUDO ARCHITETTURA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36416" y="1579419"/>
            <a:ext cx="11087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Il collaudo dell’architettura avviene attraverso il </a:t>
            </a:r>
            <a:r>
              <a:rPr lang="it-IT" sz="2800" b="1" dirty="0" smtClean="0"/>
              <a:t>DSP Builder </a:t>
            </a:r>
            <a:r>
              <a:rPr lang="it-IT" sz="2800" dirty="0" smtClean="0"/>
              <a:t>che permette l’interfacciamento della scheda FPGA direttamente con il </a:t>
            </a:r>
            <a:r>
              <a:rPr lang="it-IT" sz="2800" dirty="0" err="1" smtClean="0"/>
              <a:t>tool</a:t>
            </a:r>
            <a:r>
              <a:rPr lang="it-IT" sz="2800" dirty="0" smtClean="0"/>
              <a:t> </a:t>
            </a:r>
            <a:r>
              <a:rPr lang="it-IT" sz="2800" b="1" dirty="0" err="1" smtClean="0"/>
              <a:t>Simulink</a:t>
            </a:r>
            <a:r>
              <a:rPr lang="it-IT" sz="2800" dirty="0" smtClean="0"/>
              <a:t> di </a:t>
            </a:r>
            <a:r>
              <a:rPr lang="it-IT" sz="2800" dirty="0" err="1" smtClean="0"/>
              <a:t>Matlab</a:t>
            </a:r>
            <a:r>
              <a:rPr lang="it-IT" sz="2800" dirty="0" smtClean="0"/>
              <a:t>. </a:t>
            </a:r>
          </a:p>
          <a:p>
            <a:pPr algn="just"/>
            <a:endParaRPr lang="it-IT" sz="2800" dirty="0" smtClean="0"/>
          </a:p>
          <a:p>
            <a:pPr algn="just"/>
            <a:r>
              <a:rPr lang="it-IT" sz="2800" dirty="0" smtClean="0"/>
              <a:t>Questo strumento permette di definire i valori assunti da </a:t>
            </a:r>
            <a:r>
              <a:rPr lang="it-IT" sz="2800" b="1" dirty="0" smtClean="0"/>
              <a:t>ingressi </a:t>
            </a:r>
            <a:r>
              <a:rPr lang="it-IT" sz="2800" dirty="0" smtClean="0"/>
              <a:t>ed</a:t>
            </a:r>
            <a:r>
              <a:rPr lang="it-IT" sz="2800" b="1" dirty="0" smtClean="0"/>
              <a:t> uscite</a:t>
            </a:r>
            <a:r>
              <a:rPr lang="it-IT" sz="2800" dirty="0" smtClean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5303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6"/>
          <p:cNvSpPr txBox="1"/>
          <p:nvPr/>
        </p:nvSpPr>
        <p:spPr>
          <a:xfrm>
            <a:off x="3408866" y="292929"/>
            <a:ext cx="5923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MODELLI SVILUPPATI SU FPGA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8866" y="1992958"/>
            <a:ext cx="5450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i="1" dirty="0" smtClean="0"/>
              <a:t>Modello del soma granulare</a:t>
            </a:r>
            <a:endParaRPr lang="it-IT" sz="36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3508124" y="3435391"/>
            <a:ext cx="5540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i="1" dirty="0" smtClean="0"/>
              <a:t>Modello del recettore NMDA</a:t>
            </a:r>
            <a:endParaRPr lang="it-IT" sz="36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3090958" y="5716842"/>
            <a:ext cx="637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Scheda FPGA </a:t>
            </a:r>
            <a:r>
              <a:rPr lang="it-IT" sz="3600" dirty="0" smtClean="0">
                <a:sym typeface="Wingdings" panose="05000000000000000000" pitchFamily="2" charset="2"/>
              </a:rPr>
              <a:t> ALTERA Stratix V</a:t>
            </a:r>
            <a:endParaRPr lang="it-IT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31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1457479" y="2764418"/>
            <a:ext cx="2071330" cy="70833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INIZIALIZZAZIONE PARAMETRI</a:t>
            </a:r>
            <a:endParaRPr lang="it-IT" b="1" dirty="0">
              <a:solidFill>
                <a:schemeClr val="tx1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02489" y="2807208"/>
            <a:ext cx="975705" cy="616108"/>
            <a:chOff x="102489" y="2807208"/>
            <a:chExt cx="975705" cy="616108"/>
          </a:xfrm>
        </p:grpSpPr>
        <p:sp>
          <p:nvSpPr>
            <p:cNvPr id="5" name="Ovale 4"/>
            <p:cNvSpPr/>
            <p:nvPr/>
          </p:nvSpPr>
          <p:spPr>
            <a:xfrm>
              <a:off x="102489" y="2807208"/>
              <a:ext cx="975705" cy="6161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197444" y="2927050"/>
              <a:ext cx="7857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smtClean="0"/>
                <a:t>INIZIO</a:t>
              </a:r>
              <a:endParaRPr lang="it-IT" b="1" dirty="0"/>
            </a:p>
          </p:txBody>
        </p:sp>
      </p:grpSp>
      <p:sp>
        <p:nvSpPr>
          <p:cNvPr id="52" name="CasellaDiTesto 51"/>
          <p:cNvSpPr txBox="1"/>
          <p:nvPr/>
        </p:nvSpPr>
        <p:spPr>
          <a:xfrm>
            <a:off x="4184105" y="1467155"/>
            <a:ext cx="6158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/>
              <a:t>FINE</a:t>
            </a:r>
            <a:endParaRPr lang="it-IT" b="1" dirty="0"/>
          </a:p>
        </p:txBody>
      </p:sp>
      <p:grpSp>
        <p:nvGrpSpPr>
          <p:cNvPr id="6" name="Gruppo 5"/>
          <p:cNvGrpSpPr/>
          <p:nvPr/>
        </p:nvGrpSpPr>
        <p:grpSpPr>
          <a:xfrm>
            <a:off x="3987833" y="2635197"/>
            <a:ext cx="1034176" cy="978795"/>
            <a:chOff x="3987833" y="2635197"/>
            <a:chExt cx="1034176" cy="978795"/>
          </a:xfrm>
        </p:grpSpPr>
        <p:sp>
          <p:nvSpPr>
            <p:cNvPr id="50" name="Rombo 49"/>
            <p:cNvSpPr/>
            <p:nvPr/>
          </p:nvSpPr>
          <p:spPr>
            <a:xfrm>
              <a:off x="3987833" y="2635197"/>
              <a:ext cx="1034176" cy="978795"/>
            </a:xfrm>
            <a:prstGeom prst="diamond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53" name="CasellaDiTesto 52"/>
            <p:cNvSpPr txBox="1"/>
            <p:nvPr/>
          </p:nvSpPr>
          <p:spPr>
            <a:xfrm>
              <a:off x="4066284" y="2888413"/>
              <a:ext cx="8515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t &lt; </a:t>
              </a:r>
              <a:r>
                <a:rPr lang="it-IT" sz="2000" b="1" dirty="0" err="1" smtClean="0"/>
                <a:t>t</a:t>
              </a:r>
              <a:r>
                <a:rPr lang="it-IT" sz="1200" b="1" dirty="0" err="1" smtClean="0"/>
                <a:t>fine</a:t>
              </a:r>
              <a:endParaRPr lang="it-IT" sz="2000" b="1" dirty="0"/>
            </a:p>
          </p:txBody>
        </p:sp>
      </p:grpSp>
      <p:sp>
        <p:nvSpPr>
          <p:cNvPr id="55" name="Rettangolo arrotondato 54"/>
          <p:cNvSpPr/>
          <p:nvPr/>
        </p:nvSpPr>
        <p:spPr>
          <a:xfrm>
            <a:off x="8988558" y="2424832"/>
            <a:ext cx="2538043" cy="140661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CALCOLO CORRENTI E CONDUTTANZE CANALI IONICI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(ATTIVITÀ CELLULARE)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6" name="Ovale 55"/>
          <p:cNvSpPr/>
          <p:nvPr/>
        </p:nvSpPr>
        <p:spPr>
          <a:xfrm>
            <a:off x="4003012" y="1343767"/>
            <a:ext cx="975705" cy="61610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59" name="Connettore 2 58"/>
          <p:cNvCxnSpPr>
            <a:stCxn id="5" idx="6"/>
            <a:endCxn id="2" idx="1"/>
          </p:cNvCxnSpPr>
          <p:nvPr/>
        </p:nvCxnSpPr>
        <p:spPr>
          <a:xfrm>
            <a:off x="1078194" y="3115262"/>
            <a:ext cx="379285" cy="33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/>
          <p:cNvCxnSpPr>
            <a:stCxn id="2" idx="3"/>
            <a:endCxn id="50" idx="1"/>
          </p:cNvCxnSpPr>
          <p:nvPr/>
        </p:nvCxnSpPr>
        <p:spPr>
          <a:xfrm>
            <a:off x="3528809" y="3118587"/>
            <a:ext cx="459024" cy="6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/>
          <p:cNvGrpSpPr/>
          <p:nvPr/>
        </p:nvGrpSpPr>
        <p:grpSpPr>
          <a:xfrm>
            <a:off x="4869716" y="2734524"/>
            <a:ext cx="4118842" cy="393617"/>
            <a:chOff x="4869716" y="2734524"/>
            <a:chExt cx="4118842" cy="393617"/>
          </a:xfrm>
        </p:grpSpPr>
        <p:cxnSp>
          <p:nvCxnSpPr>
            <p:cNvPr id="65" name="Connettore 2 64"/>
            <p:cNvCxnSpPr>
              <a:stCxn id="50" idx="3"/>
              <a:endCxn id="55" idx="1"/>
            </p:cNvCxnSpPr>
            <p:nvPr/>
          </p:nvCxnSpPr>
          <p:spPr>
            <a:xfrm>
              <a:off x="5022009" y="3124595"/>
              <a:ext cx="3966549" cy="354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asellaDiTesto 67"/>
            <p:cNvSpPr txBox="1"/>
            <p:nvPr/>
          </p:nvSpPr>
          <p:spPr>
            <a:xfrm>
              <a:off x="4869716" y="2734524"/>
              <a:ext cx="5148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400" b="1" i="1" dirty="0" smtClean="0"/>
                <a:t>vero</a:t>
              </a:r>
              <a:endParaRPr lang="it-IT" sz="1400" b="1" i="1" dirty="0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4486274" y="1959875"/>
            <a:ext cx="543995" cy="675322"/>
            <a:chOff x="4486274" y="1959875"/>
            <a:chExt cx="543995" cy="675322"/>
          </a:xfrm>
        </p:grpSpPr>
        <p:cxnSp>
          <p:nvCxnSpPr>
            <p:cNvPr id="67" name="Connettore 2 66"/>
            <p:cNvCxnSpPr>
              <a:endCxn id="56" idx="4"/>
            </p:cNvCxnSpPr>
            <p:nvPr/>
          </p:nvCxnSpPr>
          <p:spPr>
            <a:xfrm flipH="1" flipV="1">
              <a:off x="4490865" y="1959875"/>
              <a:ext cx="1177" cy="6753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asellaDiTesto 68"/>
            <p:cNvSpPr txBox="1"/>
            <p:nvPr/>
          </p:nvSpPr>
          <p:spPr>
            <a:xfrm>
              <a:off x="4486274" y="2143647"/>
              <a:ext cx="54399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400" b="1" i="1" dirty="0" smtClean="0"/>
                <a:t>falso</a:t>
              </a:r>
              <a:endParaRPr lang="it-IT" sz="1400" b="1" i="1" dirty="0"/>
            </a:p>
          </p:txBody>
        </p:sp>
      </p:grpSp>
      <p:sp>
        <p:nvSpPr>
          <p:cNvPr id="73" name="Rettangolo arrotondato 72"/>
          <p:cNvSpPr/>
          <p:nvPr/>
        </p:nvSpPr>
        <p:spPr>
          <a:xfrm>
            <a:off x="8988558" y="4297369"/>
            <a:ext cx="2538043" cy="140661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SOMMA CONTRIBUTI 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CORRENTE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75" name="Connettore 2 74"/>
          <p:cNvCxnSpPr>
            <a:stCxn id="55" idx="2"/>
            <a:endCxn id="73" idx="0"/>
          </p:cNvCxnSpPr>
          <p:nvPr/>
        </p:nvCxnSpPr>
        <p:spPr>
          <a:xfrm>
            <a:off x="10257580" y="3831450"/>
            <a:ext cx="0" cy="4659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tangolo arrotondato 75"/>
          <p:cNvSpPr/>
          <p:nvPr/>
        </p:nvSpPr>
        <p:spPr>
          <a:xfrm>
            <a:off x="5665803" y="4297369"/>
            <a:ext cx="2538043" cy="140661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AGGIORNAMENTO VALORE POTENZIALE DI MEMBRANA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78" name="Connettore 2 77"/>
          <p:cNvCxnSpPr>
            <a:stCxn id="73" idx="1"/>
            <a:endCxn id="76" idx="3"/>
          </p:cNvCxnSpPr>
          <p:nvPr/>
        </p:nvCxnSpPr>
        <p:spPr>
          <a:xfrm flipH="1">
            <a:off x="8203846" y="5000678"/>
            <a:ext cx="7847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4 79"/>
          <p:cNvCxnSpPr>
            <a:endCxn id="50" idx="2"/>
          </p:cNvCxnSpPr>
          <p:nvPr/>
        </p:nvCxnSpPr>
        <p:spPr>
          <a:xfrm rot="16200000" flipV="1">
            <a:off x="4368026" y="3750888"/>
            <a:ext cx="1434675" cy="1160884"/>
          </a:xfrm>
          <a:prstGeom prst="bentConnector3">
            <a:avLst>
              <a:gd name="adj1" fmla="val 2423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6"/>
          <p:cNvSpPr txBox="1"/>
          <p:nvPr/>
        </p:nvSpPr>
        <p:spPr>
          <a:xfrm>
            <a:off x="2095220" y="245550"/>
            <a:ext cx="798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ALGORITMO SOMA GRANULARE SU FPGA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2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6"/>
          <p:cNvSpPr txBox="1"/>
          <p:nvPr/>
        </p:nvSpPr>
        <p:spPr>
          <a:xfrm>
            <a:off x="4334750" y="242909"/>
            <a:ext cx="3423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OTTIMIZZAZIONE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058" y="1379855"/>
            <a:ext cx="11681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A causa delle </a:t>
            </a:r>
            <a:r>
              <a:rPr lang="it-IT" sz="2400" b="1" dirty="0" smtClean="0"/>
              <a:t>risorse limitate </a:t>
            </a:r>
            <a:r>
              <a:rPr lang="it-IT" sz="2400" dirty="0" smtClean="0"/>
              <a:t>della scheda, è stato necessario </a:t>
            </a:r>
            <a:r>
              <a:rPr lang="it-IT" sz="2400" b="1" dirty="0" smtClean="0"/>
              <a:t>ottimizzare il codice </a:t>
            </a:r>
            <a:r>
              <a:rPr lang="it-IT" sz="2400" dirty="0" smtClean="0"/>
              <a:t>per cercare di diminuire il numero di risorse logiche utilizzate. 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2"/>
              <p:cNvSpPr/>
              <p:nvPr/>
            </p:nvSpPr>
            <p:spPr>
              <a:xfrm>
                <a:off x="4433895" y="2154443"/>
                <a:ext cx="3276986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/>
                            </a:rPr>
                            <m:t> </m:t>
                          </m:r>
                          <m:r>
                            <a:rPr lang="it-IT" sz="2400" i="1">
                              <a:latin typeface="Cambria Math"/>
                            </a:rPr>
                            <m:t>𝑑𝑛</m:t>
                          </m:r>
                        </m:num>
                        <m:den>
                          <m:r>
                            <a:rPr lang="it-IT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/>
                            </a:rPr>
                            <m:t>1−</m:t>
                          </m:r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it-IT" sz="2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it-IT" sz="2400" i="1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895" y="2154443"/>
                <a:ext cx="3276986" cy="7935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tangolo 13"/>
              <p:cNvSpPr/>
              <p:nvPr/>
            </p:nvSpPr>
            <p:spPr>
              <a:xfrm>
                <a:off x="823596" y="3513470"/>
                <a:ext cx="5223033" cy="787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24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6" name="Rettango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96" y="3513470"/>
                <a:ext cx="5223033" cy="78726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3"/>
              <p:cNvSpPr/>
              <p:nvPr/>
            </p:nvSpPr>
            <p:spPr>
              <a:xfrm>
                <a:off x="7086529" y="3513470"/>
                <a:ext cx="4514184" cy="1148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24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Rettango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529" y="3513470"/>
                <a:ext cx="4514184" cy="114896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13"/>
              <p:cNvSpPr/>
              <p:nvPr/>
            </p:nvSpPr>
            <p:spPr>
              <a:xfrm>
                <a:off x="4069918" y="5032974"/>
                <a:ext cx="4737322" cy="903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0" smtClean="0">
                          <a:latin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20" name="Rettango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918" y="5032974"/>
                <a:ext cx="4737322" cy="90306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707784" y="6074824"/>
            <a:ext cx="3461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P passo di discretizzazione</a:t>
            </a:r>
            <a:endParaRPr lang="it-IT" sz="24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2550060" y="896975"/>
            <a:ext cx="6993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>
                <a:solidFill>
                  <a:srgbClr val="FF0000"/>
                </a:solidFill>
              </a:rPr>
              <a:t>1) Ottimizzazione attraverso semplificazione dei calcoli</a:t>
            </a:r>
            <a:endParaRPr lang="it-IT" sz="2400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1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7934" t="26189" r="15291" b="38424"/>
          <a:stretch/>
        </p:blipFill>
        <p:spPr>
          <a:xfrm>
            <a:off x="341945" y="2876319"/>
            <a:ext cx="11471044" cy="341771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31818" y="1485876"/>
            <a:ext cx="1168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Un ulteriore modo di ottimizzare le risorse logiche è stato quello di utilizzare </a:t>
            </a:r>
            <a:r>
              <a:rPr lang="it-IT" sz="2400" b="1" dirty="0" smtClean="0"/>
              <a:t>un solo blocco esponenziale</a:t>
            </a:r>
            <a:r>
              <a:rPr lang="it-IT" sz="2400" dirty="0" smtClean="0"/>
              <a:t> (particolarmente oneroso dal punto di vista computazionale) per ciascun canale, temporizzando opportunamente gli ingressi a tale blocco con una logica di controllo.</a:t>
            </a:r>
            <a:endParaRPr lang="it-IT" sz="2400" dirty="0"/>
          </a:p>
        </p:txBody>
      </p:sp>
      <p:sp>
        <p:nvSpPr>
          <p:cNvPr id="28" name="CasellaDiTesto 6"/>
          <p:cNvSpPr txBox="1"/>
          <p:nvPr/>
        </p:nvSpPr>
        <p:spPr>
          <a:xfrm>
            <a:off x="4360509" y="273641"/>
            <a:ext cx="3423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OTTIMIZZAZIONE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51" y="919972"/>
            <a:ext cx="6353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>
                <a:solidFill>
                  <a:srgbClr val="FF0000"/>
                </a:solidFill>
              </a:rPr>
              <a:t>2) Ottimizzazione attraverso risparmio dei blocchi</a:t>
            </a:r>
            <a:endParaRPr lang="it-IT" sz="2400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84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/>
              <p:cNvSpPr/>
              <p:nvPr/>
            </p:nvSpPr>
            <p:spPr>
              <a:xfrm>
                <a:off x="4099205" y="2239530"/>
                <a:ext cx="3095271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/>
                        </a:rPr>
                        <m:t>𝐴</m:t>
                      </m:r>
                      <m:r>
                        <a:rPr lang="it-IT" sz="2800" b="0" i="1">
                          <a:latin typeface="Cambria Math"/>
                        </a:rPr>
                        <m:t>∗</m:t>
                      </m:r>
                      <m:r>
                        <a:rPr lang="it-IT" sz="2800" b="0" i="1">
                          <a:latin typeface="Cambria Math"/>
                        </a:rPr>
                        <m:t>0</m:t>
                      </m:r>
                      <m:r>
                        <a:rPr lang="it-IT" sz="2800" b="0" i="1">
                          <a:latin typeface="Cambria Math"/>
                        </a:rPr>
                        <m:t>.</m:t>
                      </m:r>
                      <m:r>
                        <a:rPr lang="it-IT" sz="2800" b="0" i="1">
                          <a:latin typeface="Cambria Math"/>
                        </a:rPr>
                        <m:t>025</m:t>
                      </m:r>
                      <m:r>
                        <a:rPr lang="it-IT" sz="2800" b="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it-IT" sz="2800" b="0" i="1">
                              <a:latin typeface="Cambria Math"/>
                            </a:rPr>
                            <m:t>10</m:t>
                          </m:r>
                        </m:den>
                      </m:f>
                      <m:r>
                        <a:rPr lang="it-IT" sz="2800" b="0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it-IT" sz="2800" b="0" i="1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18" name="Rettango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205" y="2239530"/>
                <a:ext cx="3095271" cy="9017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Tabel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938"/>
              </p:ext>
            </p:extLst>
          </p:nvPr>
        </p:nvGraphicFramePr>
        <p:xfrm>
          <a:off x="3233640" y="3775474"/>
          <a:ext cx="3566406" cy="25084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6406"/>
              </a:tblGrid>
              <a:tr h="25084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2023B2"/>
                          </a:solidFill>
                          <a:effectLst/>
                        </a:rPr>
                        <a:t>Q = ( (A &gt;&gt; 1) + A) &gt;&gt; 1;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2023B2"/>
                          </a:solidFill>
                          <a:effectLst/>
                        </a:rPr>
                        <a:t>Q = ( (A &gt;&gt; 4) + Q);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2023B2"/>
                          </a:solidFill>
                          <a:effectLst/>
                        </a:rPr>
                        <a:t>Q = ( (A &gt;&gt; 8) + Q);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2023B2"/>
                          </a:solidFill>
                          <a:effectLst/>
                        </a:rPr>
                        <a:t>Q = ( (A &gt;&gt; 16) + Q)&gt;&gt;3;</a:t>
                      </a:r>
                      <a:endParaRPr lang="it-IT" sz="2400" dirty="0">
                        <a:solidFill>
                          <a:srgbClr val="2023B2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Tabell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725284"/>
              </p:ext>
            </p:extLst>
          </p:nvPr>
        </p:nvGraphicFramePr>
        <p:xfrm>
          <a:off x="8106953" y="3823545"/>
          <a:ext cx="1178391" cy="646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8391"/>
              </a:tblGrid>
              <a:tr h="6462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2023B2"/>
                          </a:solidFill>
                          <a:effectLst/>
                        </a:rPr>
                        <a:t>Q &gt;&gt;2;</a:t>
                      </a:r>
                      <a:endParaRPr lang="it-IT" sz="2400" dirty="0">
                        <a:solidFill>
                          <a:srgbClr val="2023B2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28" name="Connettore 2 27"/>
          <p:cNvCxnSpPr/>
          <p:nvPr/>
        </p:nvCxnSpPr>
        <p:spPr>
          <a:xfrm flipH="1">
            <a:off x="5020676" y="3141315"/>
            <a:ext cx="990462" cy="521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7228298" y="3141315"/>
            <a:ext cx="878655" cy="568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6"/>
          <p:cNvSpPr txBox="1"/>
          <p:nvPr/>
        </p:nvSpPr>
        <p:spPr>
          <a:xfrm>
            <a:off x="4145689" y="248298"/>
            <a:ext cx="3423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OTTIMIZZAZIONE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3457" y="1004619"/>
            <a:ext cx="1060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rgbClr val="FF0000"/>
                </a:solidFill>
              </a:rPr>
              <a:t>3) Ottimizzazione attraverso la sostituzione di moltiplicazioni per costanti con opportuni algoritmi</a:t>
            </a:r>
            <a:endParaRPr lang="it-IT" sz="2400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71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6"/>
          <p:cNvSpPr txBox="1"/>
          <p:nvPr/>
        </p:nvSpPr>
        <p:spPr>
          <a:xfrm>
            <a:off x="2680833" y="338316"/>
            <a:ext cx="715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ARCHITETTURA SOMA DEL GRANULO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688" t="25058" r="17170" b="19938"/>
          <a:stretch/>
        </p:blipFill>
        <p:spPr>
          <a:xfrm>
            <a:off x="450759" y="1159099"/>
            <a:ext cx="11191741" cy="5395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18197" y="1236372"/>
            <a:ext cx="2472744" cy="439169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450759" y="5722206"/>
            <a:ext cx="294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</a:rPr>
              <a:t>calcolo effettuato in parallelo</a:t>
            </a:r>
            <a:endParaRPr lang="it-IT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4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83935"/>
              </p:ext>
            </p:extLst>
          </p:nvPr>
        </p:nvGraphicFramePr>
        <p:xfrm>
          <a:off x="1919095" y="7504269"/>
          <a:ext cx="5369228" cy="914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4614"/>
                <a:gridCol w="2684614"/>
              </a:tblGrid>
              <a:tr h="457216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RISORSE UTILIZZATE</a:t>
                      </a:r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1%</a:t>
                      </a:r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57216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MEMORIA UTILIZZATA</a:t>
                      </a:r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&lt;1%</a:t>
                      </a:r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CasellaDiTesto 6"/>
          <p:cNvSpPr txBox="1"/>
          <p:nvPr/>
        </p:nvSpPr>
        <p:spPr>
          <a:xfrm>
            <a:off x="1919095" y="327799"/>
            <a:ext cx="8460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RISULTATI SIMULAZIONE SOMA GRANULARE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15" name="CasellaDiTesto 4"/>
          <p:cNvSpPr txBox="1"/>
          <p:nvPr/>
        </p:nvSpPr>
        <p:spPr>
          <a:xfrm>
            <a:off x="313586" y="1028694"/>
            <a:ext cx="11087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Simulazione di 3 secondi si attività cellulare in cui si sono effettuate tre diverse iniezioni di corrente: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 smtClean="0"/>
              <a:t>10 pA da 100 a 250 ms;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 smtClean="0"/>
              <a:t>16 pA da 250 a 1500 ms;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 smtClean="0"/>
              <a:t>22 pA da 1500 a 3000 ms.</a:t>
            </a:r>
            <a:endParaRPr lang="it-IT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43" t="32416" r="20175" b="21875"/>
          <a:stretch/>
        </p:blipFill>
        <p:spPr>
          <a:xfrm>
            <a:off x="4078729" y="3275463"/>
            <a:ext cx="8013188" cy="3582538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202062"/>
                  </p:ext>
                </p:extLst>
              </p:nvPr>
            </p:nvGraphicFramePr>
            <p:xfrm>
              <a:off x="3398291" y="1655553"/>
              <a:ext cx="5369228" cy="914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84614"/>
                    <a:gridCol w="2684614"/>
                  </a:tblGrid>
                  <a:tr h="457216">
                    <a:tc>
                      <a:txBody>
                        <a:bodyPr/>
                        <a:lstStyle/>
                        <a:p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RISORSE UTILIZZATE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100%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457216">
                    <a:tc>
                      <a:txBody>
                        <a:bodyPr/>
                        <a:lstStyle/>
                        <a:p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FREQUENZA DI LAVORO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50MHz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202062"/>
                  </p:ext>
                </p:extLst>
              </p:nvPr>
            </p:nvGraphicFramePr>
            <p:xfrm>
              <a:off x="3398291" y="1655553"/>
              <a:ext cx="5369228" cy="914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84614"/>
                    <a:gridCol w="2684614"/>
                  </a:tblGrid>
                  <a:tr h="457216">
                    <a:tc>
                      <a:txBody>
                        <a:bodyPr/>
                        <a:lstStyle/>
                        <a:p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RISORSE UTILIZZATE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227" t="-6579" r="-907" b="-101316"/>
                          </a:stretch>
                        </a:blipFill>
                      </a:tcPr>
                    </a:tc>
                  </a:tr>
                  <a:tr h="457216">
                    <a:tc>
                      <a:txBody>
                        <a:bodyPr/>
                        <a:lstStyle/>
                        <a:p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FREQUENZA DI LAVORO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50MHz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CasellaDiTesto 6"/>
          <p:cNvSpPr txBox="1"/>
          <p:nvPr/>
        </p:nvSpPr>
        <p:spPr>
          <a:xfrm>
            <a:off x="1919095" y="327799"/>
            <a:ext cx="8460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RISULTATI SIMULAZIONE SOMA GRANULARE</a:t>
            </a:r>
            <a:endParaRPr lang="it-IT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2707" y="3548419"/>
                <a:ext cx="118735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 smtClean="0"/>
                  <a:t>DURATA SIMULAZIONE (DI 3s DI ATTIVITÀ CELLULARE )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it-IT" sz="2800" dirty="0" smtClean="0"/>
                  <a:t> 305 ms   </a:t>
                </a:r>
                <a:r>
                  <a:rPr lang="it-IT" sz="2800" b="1" i="1" dirty="0" smtClean="0">
                    <a:sym typeface="Wingdings" panose="05000000000000000000" pitchFamily="2" charset="2"/>
                  </a:rPr>
                  <a:t>  REALTIME</a:t>
                </a:r>
                <a:endParaRPr lang="it-IT" sz="2800" b="1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07" y="3548419"/>
                <a:ext cx="11873553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1078" t="-13953" b="-3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910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40" y="3483885"/>
            <a:ext cx="5084684" cy="26740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/>
          <p:cNvSpPr txBox="1"/>
          <p:nvPr/>
        </p:nvSpPr>
        <p:spPr>
          <a:xfrm>
            <a:off x="366964" y="1375973"/>
            <a:ext cx="2471769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i="1" dirty="0" smtClean="0"/>
              <a:t>Recettore NMDA</a:t>
            </a:r>
            <a:endParaRPr lang="it-IT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/>
              <p:cNvSpPr/>
              <p:nvPr/>
            </p:nvSpPr>
            <p:spPr>
              <a:xfrm>
                <a:off x="7598876" y="2656098"/>
                <a:ext cx="4370171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𝑁𝑀𝐷𝐴</m:t>
                          </m:r>
                        </m:sub>
                      </m:sSub>
                      <m:r>
                        <a:rPr lang="it-IT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𝑚𝑎𝑥</m:t>
                          </m:r>
                          <m:r>
                            <a:rPr lang="it-IT" sz="2400" i="1">
                              <a:latin typeface="Cambria Math"/>
                            </a:rPr>
                            <m:t>,</m:t>
                          </m:r>
                          <m:r>
                            <a:rPr lang="it-IT" sz="2400" i="1">
                              <a:latin typeface="Cambria Math"/>
                            </a:rPr>
                            <m:t>𝑁𝑀𝐷𝐴</m:t>
                          </m:r>
                        </m:sub>
                      </m:sSub>
                      <m:r>
                        <a:rPr lang="it-IT" sz="2400" i="1">
                          <a:latin typeface="Cambria Math"/>
                        </a:rPr>
                        <m:t>∗</m:t>
                      </m:r>
                      <m:r>
                        <a:rPr lang="it-IT" sz="2400" i="1">
                          <a:latin typeface="Cambria Math"/>
                        </a:rPr>
                        <m:t>𝑂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it-IT" sz="2400" i="1">
                          <a:latin typeface="Cambria Math"/>
                        </a:rPr>
                        <m:t>∗</m:t>
                      </m:r>
                      <m:r>
                        <a:rPr lang="it-IT" sz="2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876" y="2656098"/>
                <a:ext cx="4370171" cy="477888"/>
              </a:xfrm>
              <a:prstGeom prst="rect">
                <a:avLst/>
              </a:prstGeom>
              <a:blipFill rotWithShape="0"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/>
          <p:cNvSpPr txBox="1"/>
          <p:nvPr/>
        </p:nvSpPr>
        <p:spPr>
          <a:xfrm>
            <a:off x="2838733" y="2700677"/>
            <a:ext cx="4470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Calcolo conduttanza del recettore</a:t>
            </a:r>
            <a:endParaRPr lang="it-IT" sz="2400" b="1" dirty="0"/>
          </a:p>
        </p:txBody>
      </p:sp>
      <p:sp>
        <p:nvSpPr>
          <p:cNvPr id="18" name="Ovale 17"/>
          <p:cNvSpPr/>
          <p:nvPr/>
        </p:nvSpPr>
        <p:spPr>
          <a:xfrm>
            <a:off x="8959716" y="3701163"/>
            <a:ext cx="832513" cy="7506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3775778" y="1108673"/>
            <a:ext cx="78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Recettore più numeroso nelle sinapsi eccitatorie;</a:t>
            </a:r>
            <a:endParaRPr lang="it-IT" sz="24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775778" y="1545462"/>
            <a:ext cx="8247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Numero di stati del canale è intermedio tra quelli del recettore AMPA e quelli del GABA.</a:t>
            </a:r>
            <a:endParaRPr lang="it-IT" sz="24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480901" y="2479543"/>
            <a:ext cx="2068528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/>
              <a:t>Obiettivo architettura</a:t>
            </a:r>
            <a:endParaRPr lang="it-IT" sz="2400" b="1" i="1" dirty="0"/>
          </a:p>
        </p:txBody>
      </p:sp>
      <p:sp>
        <p:nvSpPr>
          <p:cNvPr id="14" name="CasellaDiTesto 6"/>
          <p:cNvSpPr txBox="1"/>
          <p:nvPr/>
        </p:nvSpPr>
        <p:spPr>
          <a:xfrm>
            <a:off x="2693374" y="203423"/>
            <a:ext cx="668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ARCHITETTURA RECETTORE NMDA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34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354977" y="201683"/>
            <a:ext cx="3537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PIATTAFORME ICT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6714" y="1460985"/>
            <a:ext cx="5638082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NEUROINFORMATICS PLATFORM</a:t>
            </a:r>
            <a:endParaRPr lang="it-IT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818121" y="5588974"/>
            <a:ext cx="500784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NEUROROBOTICS PLATFORM</a:t>
            </a:r>
            <a:endParaRPr lang="it-IT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10224" y="2822594"/>
            <a:ext cx="10627268" cy="58477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HIGH PERFORMANCE ANALYTICS AND COMPUTING PLATFORM</a:t>
            </a:r>
            <a:endParaRPr lang="it-IT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6714" y="5588974"/>
            <a:ext cx="6050887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MEDICAL INFORMATICS PLATFORM</a:t>
            </a:r>
            <a:endParaRPr lang="it-IT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527360" y="4205784"/>
            <a:ext cx="7192995" cy="58477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NEUROMORPHIC COMPUTING PLATFORM</a:t>
            </a:r>
            <a:endParaRPr lang="it-IT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563592" y="1460985"/>
            <a:ext cx="5371599" cy="58477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5">
                    <a:lumMod val="50000"/>
                  </a:schemeClr>
                </a:solidFill>
              </a:rPr>
              <a:t>BRAIN SIMULATION PLATFORM</a:t>
            </a:r>
            <a:endParaRPr lang="it-IT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523638" y="2966499"/>
            <a:ext cx="5363573" cy="3031627"/>
            <a:chOff x="541420" y="6978189"/>
            <a:chExt cx="5363573" cy="30316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20" y="6978189"/>
              <a:ext cx="5363573" cy="303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1375781" y="7499023"/>
              <a:ext cx="821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/>
                <a:t>Block_dC0_dC1</a:t>
              </a:r>
              <a:endParaRPr lang="it-IT" sz="1400" b="1" dirty="0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375780" y="8797835"/>
              <a:ext cx="821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 smtClean="0"/>
                <a:t>Block</a:t>
              </a:r>
              <a:r>
                <a:rPr lang="it-IT" sz="1400" b="1" dirty="0" smtClean="0"/>
                <a:t>_</a:t>
              </a:r>
            </a:p>
            <a:p>
              <a:pPr algn="ctr"/>
              <a:r>
                <a:rPr lang="it-IT" sz="1400" b="1" dirty="0" err="1" smtClean="0"/>
                <a:t>dD_dO</a:t>
              </a:r>
              <a:endParaRPr lang="it-IT" sz="1400" b="1" dirty="0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2603338" y="8201614"/>
              <a:ext cx="19220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 smtClean="0"/>
                <a:t>Block_dati</a:t>
              </a:r>
              <a:r>
                <a:rPr lang="it-IT" sz="1600" b="1" dirty="0" smtClean="0"/>
                <a:t>_</a:t>
              </a:r>
            </a:p>
            <a:p>
              <a:pPr algn="ctr"/>
              <a:r>
                <a:rPr lang="it-IT" sz="1600" b="1" dirty="0" err="1" smtClean="0"/>
                <a:t>moltiplicati_a_p</a:t>
              </a:r>
              <a:endParaRPr lang="it-IT" sz="1600" b="1" dirty="0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5206316" y="8263169"/>
              <a:ext cx="6263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/>
                <a:t>Block_C2</a:t>
              </a:r>
              <a:endParaRPr lang="it-IT" sz="1400" b="1" dirty="0"/>
            </a:p>
          </p:txBody>
        </p:sp>
      </p:grpSp>
      <p:sp>
        <p:nvSpPr>
          <p:cNvPr id="16" name="Rettangolo arrotondato 15"/>
          <p:cNvSpPr/>
          <p:nvPr/>
        </p:nvSpPr>
        <p:spPr>
          <a:xfrm>
            <a:off x="432414" y="1291734"/>
            <a:ext cx="2552132" cy="148154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2023B2"/>
                </a:solidFill>
              </a:rPr>
              <a:t>CALCOLO VARIAZIONE NEL TEMPO DEL VALORE DEGLI STATI CINETICI </a:t>
            </a:r>
          </a:p>
          <a:p>
            <a:pPr algn="ctr"/>
            <a:r>
              <a:rPr lang="it-IT" b="1" dirty="0" smtClean="0">
                <a:solidFill>
                  <a:srgbClr val="2023B2"/>
                </a:solidFill>
              </a:rPr>
              <a:t>C0, C1, D, O</a:t>
            </a:r>
            <a:endParaRPr lang="it-IT" b="1" dirty="0">
              <a:solidFill>
                <a:srgbClr val="2023B2"/>
              </a:solidFill>
            </a:endParaRPr>
          </a:p>
        </p:txBody>
      </p:sp>
      <p:sp>
        <p:nvSpPr>
          <p:cNvPr id="44" name="Rettangolo arrotondato 43"/>
          <p:cNvSpPr/>
          <p:nvPr/>
        </p:nvSpPr>
        <p:spPr>
          <a:xfrm>
            <a:off x="3157655" y="1408495"/>
            <a:ext cx="2552132" cy="124802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2023B2"/>
                </a:solidFill>
              </a:rPr>
              <a:t>AGGIORNAMENTO VALORE DELLO STATO NELL’ISTANTE ATTUALE</a:t>
            </a:r>
            <a:endParaRPr lang="it-IT" b="1" dirty="0">
              <a:solidFill>
                <a:srgbClr val="2023B2"/>
              </a:solidFill>
            </a:endParaRPr>
          </a:p>
        </p:txBody>
      </p:sp>
      <p:sp>
        <p:nvSpPr>
          <p:cNvPr id="45" name="Rettangolo arrotondato 44"/>
          <p:cNvSpPr/>
          <p:nvPr/>
        </p:nvSpPr>
        <p:spPr>
          <a:xfrm>
            <a:off x="5952760" y="1408495"/>
            <a:ext cx="2552132" cy="124802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2023B2"/>
                </a:solidFill>
              </a:rPr>
              <a:t>CALCOLO VALORE DELLO STATO C2 NELL’ISTANTE ATTUALE</a:t>
            </a:r>
            <a:endParaRPr lang="it-IT" b="1" dirty="0">
              <a:solidFill>
                <a:srgbClr val="2023B2"/>
              </a:solidFill>
            </a:endParaRPr>
          </a:p>
        </p:txBody>
      </p:sp>
      <p:sp>
        <p:nvSpPr>
          <p:cNvPr id="46" name="Rettangolo arrotondato 45"/>
          <p:cNvSpPr/>
          <p:nvPr/>
        </p:nvSpPr>
        <p:spPr>
          <a:xfrm>
            <a:off x="8734567" y="1408495"/>
            <a:ext cx="2552132" cy="124802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2023B2"/>
                </a:solidFill>
              </a:rPr>
              <a:t>CALCOLO CONDUTTANZA</a:t>
            </a:r>
            <a:endParaRPr lang="it-IT" b="1" dirty="0">
              <a:solidFill>
                <a:srgbClr val="2023B2"/>
              </a:solidFill>
            </a:endParaRPr>
          </a:p>
        </p:txBody>
      </p:sp>
      <p:pic>
        <p:nvPicPr>
          <p:cNvPr id="48" name="Immagine 47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16000" r="3755" b="47200"/>
          <a:stretch/>
        </p:blipFill>
        <p:spPr bwMode="auto">
          <a:xfrm>
            <a:off x="6390618" y="3618958"/>
            <a:ext cx="5387399" cy="2379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32262" y="2893325"/>
            <a:ext cx="2183641" cy="3104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/>
          <p:cNvSpPr/>
          <p:nvPr/>
        </p:nvSpPr>
        <p:spPr>
          <a:xfrm>
            <a:off x="2472519" y="2895725"/>
            <a:ext cx="2183641" cy="3104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/>
          <p:cNvSpPr/>
          <p:nvPr/>
        </p:nvSpPr>
        <p:spPr>
          <a:xfrm>
            <a:off x="4656160" y="3739487"/>
            <a:ext cx="1571792" cy="14193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50"/>
          <p:cNvSpPr/>
          <p:nvPr/>
        </p:nvSpPr>
        <p:spPr>
          <a:xfrm>
            <a:off x="6321251" y="3480179"/>
            <a:ext cx="5565949" cy="25203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6"/>
          <p:cNvSpPr txBox="1"/>
          <p:nvPr/>
        </p:nvSpPr>
        <p:spPr>
          <a:xfrm>
            <a:off x="2693374" y="203423"/>
            <a:ext cx="668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ARCHITETTURA RECETTORE NMDA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arrotondato 15"/>
          <p:cNvSpPr/>
          <p:nvPr/>
        </p:nvSpPr>
        <p:spPr>
          <a:xfrm>
            <a:off x="432414" y="1291734"/>
            <a:ext cx="2552132" cy="148154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2023B2"/>
                </a:solidFill>
              </a:rPr>
              <a:t>CALCOLO VARIAZIONE NEL TEMPO DEL VALORE DEGLI STATI CINETICI </a:t>
            </a:r>
          </a:p>
          <a:p>
            <a:pPr algn="ctr"/>
            <a:r>
              <a:rPr lang="it-IT" b="1" dirty="0" smtClean="0">
                <a:solidFill>
                  <a:srgbClr val="2023B2"/>
                </a:solidFill>
              </a:rPr>
              <a:t>C0, C1, D, O</a:t>
            </a:r>
            <a:endParaRPr lang="it-IT" b="1" dirty="0">
              <a:solidFill>
                <a:srgbClr val="2023B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4423274" y="1600857"/>
                <a:ext cx="3452419" cy="618246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/>
                            </a:rPr>
                            <m:t>𝑑𝐶</m:t>
                          </m:r>
                          <m:r>
                            <a:rPr lang="it-IT" i="1">
                              <a:latin typeface="Cambria Math"/>
                            </a:rPr>
                            <m:t>0</m:t>
                          </m:r>
                        </m:num>
                        <m:den>
                          <m:r>
                            <a:rPr lang="it-IT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𝑅𝑢</m:t>
                          </m:r>
                          <m:r>
                            <a:rPr lang="it-IT" i="1">
                              <a:latin typeface="Cambria Math"/>
                            </a:rPr>
                            <m:t>∗</m:t>
                          </m:r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−(</m:t>
                      </m:r>
                      <m:r>
                        <a:rPr lang="it-IT" i="1">
                          <a:latin typeface="Cambria Math"/>
                        </a:rPr>
                        <m:t>𝑅𝑏𝑖𝑛𝑑</m:t>
                      </m:r>
                      <m:r>
                        <a:rPr lang="it-IT" i="1">
                          <a:latin typeface="Cambria Math"/>
                        </a:rPr>
                        <m:t>∗</m:t>
                      </m:r>
                      <m:r>
                        <a:rPr lang="it-IT" i="1">
                          <a:latin typeface="Cambria Math"/>
                        </a:rPr>
                        <m:t>𝐶</m:t>
                      </m:r>
                      <m:r>
                        <a:rPr lang="it-IT" i="1">
                          <a:latin typeface="Cambria Math"/>
                        </a:rPr>
                        <m:t>0)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274" y="1600857"/>
                <a:ext cx="3452419" cy="618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14" y="2894682"/>
            <a:ext cx="11523025" cy="329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43779" y="3138985"/>
            <a:ext cx="2645331" cy="12146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43779" y="4656161"/>
            <a:ext cx="2645331" cy="12146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919414" y="3933502"/>
            <a:ext cx="1733267" cy="12146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6"/>
          <p:cNvSpPr txBox="1"/>
          <p:nvPr/>
        </p:nvSpPr>
        <p:spPr>
          <a:xfrm>
            <a:off x="2852626" y="200086"/>
            <a:ext cx="668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ARCHITETTURA RECETTORE NMDA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9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4871727" y="1301170"/>
                <a:ext cx="2473626" cy="618246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  <m:r>
                            <a:rPr lang="it-IT" i="1">
                              <a:latin typeface="Cambria Math"/>
                            </a:rPr>
                            <m:t>0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𝑡</m:t>
                          </m:r>
                          <m:r>
                            <a:rPr lang="it-IT" i="1">
                              <a:latin typeface="Cambria Math"/>
                            </a:rPr>
                            <m:t>+</m:t>
                          </m:r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/>
                            </a:rPr>
                            <m:t>𝑑𝐶</m:t>
                          </m:r>
                          <m:r>
                            <a:rPr lang="it-IT" i="1">
                              <a:latin typeface="Cambria Math"/>
                            </a:rPr>
                            <m:t>0</m:t>
                          </m:r>
                        </m:num>
                        <m:den>
                          <m:r>
                            <a:rPr lang="it-IT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i="1">
                          <a:latin typeface="Cambria Math"/>
                        </a:rPr>
                        <m:t>∗</m:t>
                      </m:r>
                      <m:r>
                        <a:rPr lang="it-IT" i="1">
                          <a:latin typeface="Cambria Math"/>
                        </a:rPr>
                        <m:t>𝑃</m:t>
                      </m:r>
                      <m:r>
                        <a:rPr lang="it-IT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  <m:r>
                            <a:rPr lang="it-IT" i="1">
                              <a:latin typeface="Cambria Math"/>
                            </a:rPr>
                            <m:t>0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27" y="1301170"/>
                <a:ext cx="2473626" cy="618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arrotondato 10"/>
          <p:cNvSpPr/>
          <p:nvPr/>
        </p:nvSpPr>
        <p:spPr>
          <a:xfrm>
            <a:off x="541596" y="1285968"/>
            <a:ext cx="2552132" cy="124802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2023B2"/>
                </a:solidFill>
              </a:rPr>
              <a:t>AGGIORNAMENTO VALORE DELLO STATO NELL’ISTANTE ATTUALE</a:t>
            </a:r>
            <a:endParaRPr lang="it-IT" b="1" dirty="0">
              <a:solidFill>
                <a:srgbClr val="2023B2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793244" y="2107764"/>
            <a:ext cx="103746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P=0.025</a:t>
            </a:r>
            <a:endParaRPr lang="it-IT" sz="2000" b="1" dirty="0"/>
          </a:p>
        </p:txBody>
      </p:sp>
      <p:sp>
        <p:nvSpPr>
          <p:cNvPr id="7" name="Ovale 6"/>
          <p:cNvSpPr/>
          <p:nvPr/>
        </p:nvSpPr>
        <p:spPr>
          <a:xfrm>
            <a:off x="6396538" y="1132056"/>
            <a:ext cx="286603" cy="956473"/>
          </a:xfrm>
          <a:prstGeom prst="ellipse">
            <a:avLst/>
          </a:prstGeom>
          <a:noFill/>
          <a:ln>
            <a:solidFill>
              <a:srgbClr val="202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/>
              <p:cNvSpPr/>
              <p:nvPr/>
            </p:nvSpPr>
            <p:spPr>
              <a:xfrm>
                <a:off x="5118272" y="3154283"/>
                <a:ext cx="2172390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/>
                        </a:rPr>
                        <m:t>𝑨</m:t>
                      </m:r>
                      <m:r>
                        <a:rPr lang="it-IT" b="1" i="1">
                          <a:latin typeface="Cambria Math"/>
                        </a:rPr>
                        <m:t>∗</m:t>
                      </m:r>
                      <m:r>
                        <a:rPr lang="it-IT" b="1" i="1">
                          <a:latin typeface="Cambria Math"/>
                        </a:rPr>
                        <m:t>𝟎</m:t>
                      </m:r>
                      <m:r>
                        <a:rPr lang="it-IT" b="1" i="1">
                          <a:latin typeface="Cambria Math"/>
                        </a:rPr>
                        <m:t>.</m:t>
                      </m:r>
                      <m:r>
                        <a:rPr lang="it-IT" b="1" i="1">
                          <a:latin typeface="Cambria Math"/>
                        </a:rPr>
                        <m:t>𝟎𝟐𝟓</m:t>
                      </m:r>
                      <m:r>
                        <a:rPr lang="it-IT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latin typeface="Cambria Math"/>
                            </a:rPr>
                            <m:t>𝑨</m:t>
                          </m:r>
                        </m:num>
                        <m:den>
                          <m:r>
                            <a:rPr lang="it-IT" b="1" i="1">
                              <a:latin typeface="Cambria Math"/>
                            </a:rPr>
                            <m:t>𝟏𝟎</m:t>
                          </m:r>
                        </m:den>
                      </m:f>
                      <m:r>
                        <a:rPr lang="it-IT" b="1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it-IT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18" name="Rettango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272" y="3154283"/>
                <a:ext cx="2172390" cy="6127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ccia a destra 19"/>
          <p:cNvSpPr/>
          <p:nvPr/>
        </p:nvSpPr>
        <p:spPr>
          <a:xfrm rot="5400000">
            <a:off x="5927237" y="2685405"/>
            <a:ext cx="568425" cy="3693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1" name="Tabella 20"/>
          <p:cNvGraphicFramePr>
            <a:graphicFrameLocks noGrp="1"/>
          </p:cNvGraphicFramePr>
          <p:nvPr>
            <p:extLst/>
          </p:nvPr>
        </p:nvGraphicFramePr>
        <p:xfrm>
          <a:off x="4238192" y="4335232"/>
          <a:ext cx="2622369" cy="1662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2369"/>
              </a:tblGrid>
              <a:tr h="166289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solidFill>
                            <a:srgbClr val="2023B2"/>
                          </a:solidFill>
                          <a:effectLst/>
                        </a:rPr>
                        <a:t>Q = ( (A &gt;&gt; 1) + A) &gt;&gt; 1;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solidFill>
                            <a:srgbClr val="2023B2"/>
                          </a:solidFill>
                          <a:effectLst/>
                        </a:rPr>
                        <a:t>Q = ( (A &gt;&gt; 4) + Q);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solidFill>
                            <a:srgbClr val="2023B2"/>
                          </a:solidFill>
                          <a:effectLst/>
                        </a:rPr>
                        <a:t>Q = ( (A &gt;&gt; 8) + Q);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solidFill>
                            <a:srgbClr val="2023B2"/>
                          </a:solidFill>
                          <a:effectLst/>
                        </a:rPr>
                        <a:t>Q = ( (A &gt;&gt; 16) + Q)&gt;&gt;3;</a:t>
                      </a:r>
                      <a:endParaRPr lang="it-IT" sz="1800" dirty="0">
                        <a:solidFill>
                          <a:srgbClr val="2023B2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Tabella 26"/>
          <p:cNvGraphicFramePr>
            <a:graphicFrameLocks noGrp="1"/>
          </p:cNvGraphicFramePr>
          <p:nvPr>
            <p:extLst/>
          </p:nvPr>
        </p:nvGraphicFramePr>
        <p:xfrm>
          <a:off x="7345352" y="4335232"/>
          <a:ext cx="1178391" cy="646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8391"/>
              </a:tblGrid>
              <a:tr h="6462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solidFill>
                            <a:srgbClr val="2023B2"/>
                          </a:solidFill>
                          <a:effectLst/>
                        </a:rPr>
                        <a:t>Q &gt;&gt;2;</a:t>
                      </a:r>
                      <a:endParaRPr lang="it-IT" sz="1800" dirty="0">
                        <a:solidFill>
                          <a:srgbClr val="2023B2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28" name="Connettore 2 27"/>
          <p:cNvCxnSpPr>
            <a:endCxn id="21" idx="0"/>
          </p:cNvCxnSpPr>
          <p:nvPr/>
        </p:nvCxnSpPr>
        <p:spPr>
          <a:xfrm flipH="1">
            <a:off x="5549376" y="3767015"/>
            <a:ext cx="990462" cy="568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>
            <a:endCxn id="27" idx="0"/>
          </p:cNvCxnSpPr>
          <p:nvPr/>
        </p:nvCxnSpPr>
        <p:spPr>
          <a:xfrm>
            <a:off x="7055892" y="3767015"/>
            <a:ext cx="878655" cy="568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6"/>
          <p:cNvSpPr txBox="1"/>
          <p:nvPr/>
        </p:nvSpPr>
        <p:spPr>
          <a:xfrm>
            <a:off x="2863167" y="179359"/>
            <a:ext cx="668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ARCHITETTURA RECETTORE NMDA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9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1291733"/>
            <a:ext cx="25781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4619973" y="1291734"/>
                <a:ext cx="4589783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𝐶</m:t>
                          </m:r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2</m:t>
                          </m:r>
                        </m:e>
                        <m:sub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𝑡</m:t>
                          </m:r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+1</m:t>
                          </m:r>
                        </m:sub>
                      </m:sSub>
                      <m:r>
                        <a:rPr lang="it-IT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=1−(</m:t>
                      </m:r>
                      <m:sSub>
                        <m:sSubPr>
                          <m:ctrlPr>
                            <a:rPr lang="it-IT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𝐶</m:t>
                          </m:r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0</m:t>
                          </m:r>
                        </m:e>
                        <m:sub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𝑡</m:t>
                          </m:r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+1</m:t>
                          </m:r>
                        </m:sub>
                      </m:sSub>
                      <m:r>
                        <a:rPr lang="it-IT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it-IT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𝐶</m:t>
                          </m:r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1</m:t>
                          </m:r>
                        </m:e>
                        <m:sub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𝑡</m:t>
                          </m:r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+1</m:t>
                          </m:r>
                        </m:sub>
                      </m:sSub>
                      <m:r>
                        <a:rPr lang="it-IT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it-IT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𝐷</m:t>
                          </m:r>
                        </m:e>
                        <m:sub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𝑡</m:t>
                          </m:r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+1</m:t>
                          </m:r>
                        </m:sub>
                      </m:sSub>
                      <m:r>
                        <a:rPr lang="it-IT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it-IT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𝑂</m:t>
                          </m:r>
                        </m:e>
                        <m:sub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𝑡</m:t>
                          </m:r>
                          <m:r>
                            <a:rPr lang="it-IT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+1</m:t>
                          </m:r>
                        </m:sub>
                      </m:sSub>
                      <m:r>
                        <a:rPr lang="it-IT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973" y="1291734"/>
                <a:ext cx="4589783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29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73" y="1952305"/>
            <a:ext cx="9007523" cy="422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016155" y="2906973"/>
            <a:ext cx="3898709" cy="115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124131" y="2729552"/>
            <a:ext cx="1351129" cy="1160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6"/>
          <p:cNvSpPr txBox="1"/>
          <p:nvPr/>
        </p:nvSpPr>
        <p:spPr>
          <a:xfrm>
            <a:off x="2852626" y="200086"/>
            <a:ext cx="668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ARCHITETTURA RECETTORE NMDA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4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84" y="2931076"/>
            <a:ext cx="102108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arrotondato 11"/>
          <p:cNvSpPr/>
          <p:nvPr/>
        </p:nvSpPr>
        <p:spPr>
          <a:xfrm>
            <a:off x="1044084" y="1253566"/>
            <a:ext cx="2552132" cy="124802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2023B2"/>
                </a:solidFill>
              </a:rPr>
              <a:t>CALCOLO CONDUTTANZA</a:t>
            </a:r>
            <a:endParaRPr lang="it-IT" b="1" dirty="0">
              <a:solidFill>
                <a:srgbClr val="2023B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6537304" y="1667136"/>
                <a:ext cx="3248710" cy="42088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𝑁𝑀𝐷𝐴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𝑚𝑎𝑥</m:t>
                          </m:r>
                          <m:r>
                            <a:rPr lang="it-IT" i="1">
                              <a:latin typeface="Cambria Math"/>
                            </a:rPr>
                            <m:t>,</m:t>
                          </m:r>
                          <m:r>
                            <a:rPr lang="it-IT" i="1">
                              <a:latin typeface="Cambria Math"/>
                            </a:rPr>
                            <m:t>𝑁𝑀𝐷𝐴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∗</m:t>
                      </m:r>
                      <m:r>
                        <a:rPr lang="it-IT" i="1">
                          <a:latin typeface="Cambria Math"/>
                        </a:rPr>
                        <m:t>𝑂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∗</m:t>
                      </m:r>
                      <m:r>
                        <a:rPr lang="it-IT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304" y="1667136"/>
                <a:ext cx="3248710" cy="4208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>
            <a:off x="1269242" y="4148919"/>
            <a:ext cx="3944203" cy="1119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5349922" y="4148918"/>
            <a:ext cx="1883391" cy="1378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6"/>
          <p:cNvSpPr txBox="1"/>
          <p:nvPr/>
        </p:nvSpPr>
        <p:spPr>
          <a:xfrm>
            <a:off x="2852626" y="200086"/>
            <a:ext cx="668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ARCHITETTURA RECETTORE NMDA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7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8443944"/>
                  </p:ext>
                </p:extLst>
              </p:nvPr>
            </p:nvGraphicFramePr>
            <p:xfrm>
              <a:off x="3398291" y="1655553"/>
              <a:ext cx="5369228" cy="914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84614"/>
                    <a:gridCol w="2684614"/>
                  </a:tblGrid>
                  <a:tr h="457216">
                    <a:tc>
                      <a:txBody>
                        <a:bodyPr/>
                        <a:lstStyle/>
                        <a:p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RISORSE UTILIZZATE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</m:oMath>
                          </a14:m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1%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457216">
                    <a:tc>
                      <a:txBody>
                        <a:bodyPr/>
                        <a:lstStyle/>
                        <a:p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FREQUENZA DI LAVORO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140MHz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8443944"/>
                  </p:ext>
                </p:extLst>
              </p:nvPr>
            </p:nvGraphicFramePr>
            <p:xfrm>
              <a:off x="3398291" y="1655553"/>
              <a:ext cx="5369228" cy="914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84614"/>
                    <a:gridCol w="2684614"/>
                  </a:tblGrid>
                  <a:tr h="457216">
                    <a:tc>
                      <a:txBody>
                        <a:bodyPr/>
                        <a:lstStyle/>
                        <a:p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RISORSE UTILIZZATE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227" t="-6579" r="-907" b="-101316"/>
                          </a:stretch>
                        </a:blipFill>
                      </a:tcPr>
                    </a:tc>
                  </a:tr>
                  <a:tr h="457216">
                    <a:tc>
                      <a:txBody>
                        <a:bodyPr/>
                        <a:lstStyle/>
                        <a:p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FREQUENZA DI LAVORO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solidFill>
                                <a:schemeClr val="tx1"/>
                              </a:solidFill>
                            </a:rPr>
                            <a:t>140MHz</a:t>
                          </a:r>
                          <a:endParaRPr lang="it-IT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CasellaDiTesto 6"/>
          <p:cNvSpPr txBox="1"/>
          <p:nvPr/>
        </p:nvSpPr>
        <p:spPr>
          <a:xfrm>
            <a:off x="1919095" y="327799"/>
            <a:ext cx="8344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RISULTATI SIMULAZIONE RECETTORE NMDA</a:t>
            </a:r>
            <a:endParaRPr lang="it-IT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8364" y="3562066"/>
                <a:ext cx="1184625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2800" dirty="0" smtClean="0"/>
                  <a:t>DURATA SIMULAZIONE (DI 3s DI ATTIVITÀ CELLULARE DI 4 RECETTORI INDIPENDENTI, IN PARALLELO) </a:t>
                </a:r>
                <a14:m>
                  <m:oMath xmlns:m="http://schemas.openxmlformats.org/officeDocument/2006/math">
                    <m:r>
                      <a:rPr lang="it-IT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it-IT" sz="2800" b="1" dirty="0" smtClean="0"/>
                  <a:t> 12 ms </a:t>
                </a:r>
                <a:r>
                  <a:rPr lang="it-IT" sz="2800" dirty="0" smtClean="0"/>
                  <a:t>RISPETTO </a:t>
                </a:r>
                <a:r>
                  <a:rPr lang="it-IT" sz="2800" b="1" dirty="0" smtClean="0"/>
                  <a:t>2,18 s</a:t>
                </a:r>
                <a:r>
                  <a:rPr lang="it-IT" sz="2800" dirty="0" smtClean="0"/>
                  <a:t> DI SIMULAZIONE IN MATLAB CON L’UTILIZZO DIFIXED POINT TOOLBOX. </a:t>
                </a:r>
                <a:endParaRPr lang="it-IT" sz="2800" b="1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64" y="3562066"/>
                <a:ext cx="11846257" cy="1384995"/>
              </a:xfrm>
              <a:prstGeom prst="rect">
                <a:avLst/>
              </a:prstGeom>
              <a:blipFill rotWithShape="0">
                <a:blip r:embed="rId5"/>
                <a:stretch>
                  <a:fillRect l="-1081" t="-3947" r="-1029" b="-114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63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6"/>
          <p:cNvSpPr txBox="1"/>
          <p:nvPr/>
        </p:nvSpPr>
        <p:spPr>
          <a:xfrm>
            <a:off x="2087907" y="341867"/>
            <a:ext cx="739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CONFRONTO CON LO STATO DELL’ARTE</a:t>
            </a:r>
            <a:endParaRPr lang="it-IT" sz="3600" dirty="0">
              <a:solidFill>
                <a:srgbClr val="0070C0"/>
              </a:solidFill>
            </a:endParaRP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533373"/>
              </p:ext>
            </p:extLst>
          </p:nvPr>
        </p:nvGraphicFramePr>
        <p:xfrm>
          <a:off x="0" y="-47771"/>
          <a:ext cx="12192000" cy="6905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516"/>
                <a:gridCol w="2333768"/>
                <a:gridCol w="1596788"/>
                <a:gridCol w="2497540"/>
                <a:gridCol w="2074460"/>
                <a:gridCol w="1655928"/>
              </a:tblGrid>
              <a:tr h="791574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AUTORE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TECNOLOGIA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MODELLO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NUMERO CELLULE</a:t>
                      </a:r>
                      <a:r>
                        <a:rPr lang="it-IT" sz="1600" baseline="0" dirty="0" smtClean="0"/>
                        <a:t> E SINAPSI 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ATTIVITÀ CELLULARE SIMULATA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TEMPO SIMULAZIONE</a:t>
                      </a:r>
                      <a:endParaRPr lang="it-IT" sz="1600" dirty="0"/>
                    </a:p>
                  </a:txBody>
                  <a:tcPr anchor="ctr"/>
                </a:tc>
              </a:tr>
              <a:tr h="94169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T. YAMAZAKI, J. IGARASHI </a:t>
                      </a:r>
                    </a:p>
                    <a:p>
                      <a:pPr algn="ctr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Elsevier Journal </a:t>
                      </a:r>
                      <a:r>
                        <a:rPr lang="en-US" sz="1400" dirty="0" smtClean="0"/>
                        <a:t>2013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GPU NVIDIA GTX580</a:t>
                      </a:r>
                    </a:p>
                    <a:p>
                      <a:pPr algn="ctr"/>
                      <a:r>
                        <a:rPr lang="it-IT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512 </a:t>
                      </a:r>
                      <a:r>
                        <a:rPr lang="it-IT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cores</a:t>
                      </a:r>
                      <a:endParaRPr lang="it-IT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LIF 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circa</a:t>
                      </a:r>
                      <a:r>
                        <a:rPr lang="it-IT" sz="1800" b="1" baseline="0" dirty="0" smtClean="0"/>
                        <a:t> 103 000 neuroni</a:t>
                      </a:r>
                    </a:p>
                    <a:p>
                      <a:pPr algn="ctr"/>
                      <a:r>
                        <a:rPr lang="it-IT" sz="1600" b="0" baseline="0" dirty="0" smtClean="0"/>
                        <a:t>(di cui 102000 granuli)</a:t>
                      </a:r>
                      <a:endParaRPr lang="it-IT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 s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dirty="0" err="1" smtClean="0"/>
                        <a:t>realtime</a:t>
                      </a:r>
                      <a:endParaRPr lang="it-IT" sz="1800" b="1" i="1" dirty="0" smtClean="0"/>
                    </a:p>
                    <a:p>
                      <a:pPr algn="ctr"/>
                      <a:r>
                        <a:rPr lang="it-IT" sz="1600" b="0" i="0" dirty="0" smtClean="0"/>
                        <a:t>(rispetto ai 93 s</a:t>
                      </a:r>
                      <a:r>
                        <a:rPr lang="it-IT" sz="1600" b="0" i="0" baseline="0" dirty="0" smtClean="0"/>
                        <a:t> CPU</a:t>
                      </a:r>
                      <a:r>
                        <a:rPr lang="it-IT" sz="1600" b="0" i="0" dirty="0" smtClean="0"/>
                        <a:t>)</a:t>
                      </a:r>
                      <a:endParaRPr lang="it-IT" sz="1600" b="0" i="0" dirty="0"/>
                    </a:p>
                  </a:txBody>
                  <a:tcPr anchor="ctr"/>
                </a:tc>
              </a:tr>
              <a:tr h="1187355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LUO, </a:t>
                      </a:r>
                      <a:r>
                        <a:rPr lang="en-GB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T. YAMAZAKI</a:t>
                      </a:r>
                      <a:r>
                        <a:rPr lang="it-IT" sz="1600" b="1" dirty="0" smtClean="0"/>
                        <a:t> et al.</a:t>
                      </a:r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International Symposium on Integrated Circuits (ISIC), 2014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FPGA XILINX</a:t>
                      </a:r>
                    </a:p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VIRTEX‐7 </a:t>
                      </a:r>
                      <a:endParaRPr lang="it-IT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LIF</a:t>
                      </a:r>
                      <a:endParaRPr lang="it-IT" sz="18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circa 100 000 neuroni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 s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25.6</a:t>
                      </a:r>
                      <a:r>
                        <a:rPr lang="it-IT" sz="1800" b="1" baseline="0" dirty="0" smtClean="0"/>
                        <a:t> </a:t>
                      </a:r>
                      <a:r>
                        <a:rPr lang="it-IT" sz="1800" b="1" baseline="0" dirty="0" err="1" smtClean="0"/>
                        <a:t>ms</a:t>
                      </a:r>
                      <a:endParaRPr lang="it-IT" sz="1800" b="1" dirty="0"/>
                    </a:p>
                  </a:txBody>
                  <a:tcPr anchor="ctr"/>
                </a:tc>
              </a:tr>
              <a:tr h="1228298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W.K. LI, M. J. HAUSKNECHT et al.</a:t>
                      </a:r>
                    </a:p>
                    <a:p>
                      <a:pPr algn="ctr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Elsevier Journal</a:t>
                      </a:r>
                      <a:r>
                        <a:rPr lang="en-US" sz="1400" dirty="0" smtClean="0"/>
                        <a:t>, </a:t>
                      </a:r>
                    </a:p>
                    <a:p>
                      <a:pPr algn="ctr"/>
                      <a:r>
                        <a:rPr lang="en-US" sz="1400" dirty="0" smtClean="0"/>
                        <a:t>2013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baseline="0" dirty="0" smtClean="0">
                          <a:solidFill>
                            <a:srgbClr val="2023B2"/>
                          </a:solidFill>
                          <a:latin typeface="+mn-lt"/>
                          <a:ea typeface="+mn-ea"/>
                          <a:cs typeface="+mn-cs"/>
                        </a:rPr>
                        <a:t>INTEL XEON WORKSTATION CON 8 CORES</a:t>
                      </a:r>
                    </a:p>
                    <a:p>
                      <a:pPr algn="ctr"/>
                      <a:r>
                        <a:rPr lang="en-US" sz="1400" b="1" i="0" u="none" strike="noStrike" kern="1200" baseline="0" dirty="0" err="1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OpenMP</a:t>
                      </a:r>
                      <a:endParaRPr lang="en-US" sz="1400" b="1" i="0" u="none" strike="noStrike" kern="1200" baseline="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sz="1400" b="1" i="0" u="none" strike="noStrike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GPU NVIDIA GTX 580</a:t>
                      </a:r>
                      <a:endParaRPr lang="it-IT" sz="1600" b="1" i="0" u="none" strike="noStrike" kern="1200" baseline="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sz="1400" b="1" i="0" u="none" strike="noStrike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2 GPU NVIDIA GTX 470</a:t>
                      </a:r>
                      <a:endParaRPr lang="en-US" sz="1200" b="1" i="0" u="none" strike="noStrike" kern="1200" baseline="0" dirty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LIF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</a:t>
                      </a:r>
                      <a:r>
                        <a:rPr lang="it-IT" sz="1800" b="1" baseline="0" dirty="0" smtClean="0"/>
                        <a:t> milione di granuli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5</a:t>
                      </a:r>
                      <a:r>
                        <a:rPr lang="it-IT" sz="1800" b="1" baseline="0" dirty="0" smtClean="0"/>
                        <a:t> s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2023B2"/>
                          </a:solidFill>
                        </a:rPr>
                        <a:t>600 s</a:t>
                      </a:r>
                    </a:p>
                    <a:p>
                      <a:pPr algn="ctr"/>
                      <a:r>
                        <a:rPr lang="it-IT" sz="1800" b="1" dirty="0" smtClean="0">
                          <a:solidFill>
                            <a:srgbClr val="C00000"/>
                          </a:solidFill>
                        </a:rPr>
                        <a:t>300 s</a:t>
                      </a:r>
                    </a:p>
                    <a:p>
                      <a:pPr algn="ctr"/>
                      <a:r>
                        <a:rPr lang="it-IT" sz="1800" b="1" dirty="0" smtClean="0">
                          <a:solidFill>
                            <a:srgbClr val="00B050"/>
                          </a:solidFill>
                        </a:rPr>
                        <a:t>9 s</a:t>
                      </a:r>
                    </a:p>
                    <a:p>
                      <a:pPr algn="ctr"/>
                      <a:r>
                        <a:rPr lang="it-IT" sz="1800" b="1" dirty="0" smtClean="0">
                          <a:solidFill>
                            <a:srgbClr val="7030A0"/>
                          </a:solidFill>
                        </a:rPr>
                        <a:t>6 s</a:t>
                      </a:r>
                      <a:endParaRPr lang="it-IT" sz="18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1228298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 NAVEROS, N. R. LUQUE et al.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IEEE Transactions on neural networks and learning systems, 2014</a:t>
                      </a:r>
                      <a:endParaRPr lang="it-IT" sz="1100" dirty="0" smtClean="0">
                        <a:effectLst/>
                      </a:endParaRPr>
                    </a:p>
                    <a:p>
                      <a:pPr algn="ctr"/>
                      <a:endParaRPr lang="it-I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rgbClr val="2023B2"/>
                          </a:solidFill>
                          <a:latin typeface="+mn-lt"/>
                          <a:ea typeface="+mn-ea"/>
                          <a:cs typeface="+mn-cs"/>
                        </a:rPr>
                        <a:t>INTEL CORE I7</a:t>
                      </a:r>
                    </a:p>
                    <a:p>
                      <a:pPr algn="ctr"/>
                      <a:r>
                        <a:rPr lang="it-IT" sz="1600" b="1" i="0" u="none" strike="noStrike" kern="1200" baseline="0" dirty="0" err="1" smtClean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OpenMp</a:t>
                      </a:r>
                      <a:endParaRPr lang="it-IT" sz="1600" b="1" i="0" u="none" strike="noStrike" kern="1200" baseline="0" dirty="0" smtClean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CPU + GPU NVIDIA GTX 470</a:t>
                      </a:r>
                    </a:p>
                    <a:p>
                      <a:pPr algn="ctr"/>
                      <a:endParaRPr lang="it-IT" sz="16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LIF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rgbClr val="2023B2"/>
                          </a:solidFill>
                          <a:latin typeface="+mn-lt"/>
                          <a:ea typeface="+mn-ea"/>
                          <a:cs typeface="+mn-cs"/>
                        </a:rPr>
                        <a:t>10K neuroni  620K sinapsi</a:t>
                      </a:r>
                    </a:p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20K neuroni 1.53 milioni sinapsi</a:t>
                      </a:r>
                    </a:p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rgbClr val="4F2270"/>
                          </a:solidFill>
                          <a:latin typeface="+mn-lt"/>
                          <a:ea typeface="+mn-ea"/>
                          <a:cs typeface="+mn-cs"/>
                        </a:rPr>
                        <a:t>50K neuroni e 4.13 milioni sinapsi</a:t>
                      </a:r>
                      <a:endParaRPr lang="it-IT" sz="1800" b="1" dirty="0">
                        <a:solidFill>
                          <a:srgbClr val="4F227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dirty="0" err="1" smtClean="0">
                          <a:solidFill>
                            <a:schemeClr val="tx1"/>
                          </a:solidFill>
                        </a:rPr>
                        <a:t>Realtime</a:t>
                      </a:r>
                      <a:endParaRPr lang="it-IT" sz="18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600" b="0" i="1" dirty="0" smtClean="0">
                          <a:solidFill>
                            <a:schemeClr val="tx1"/>
                          </a:solidFill>
                        </a:rPr>
                        <a:t>(passo di discretizzazione 1ms)</a:t>
                      </a:r>
                      <a:endParaRPr lang="it-IT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41572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A.A. JALIFE, R. A. VAZQUEZ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WCCI 2012, IEEE World Congress on Computational Intelligence</a:t>
                      </a:r>
                      <a:endParaRPr lang="en-US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i="0" u="none" strike="noStrike" kern="1200" baseline="0" dirty="0" smtClean="0">
                          <a:solidFill>
                            <a:srgbClr val="2023B2"/>
                          </a:solidFill>
                          <a:latin typeface="+mn-lt"/>
                          <a:ea typeface="+mn-ea"/>
                          <a:cs typeface="+mn-cs"/>
                        </a:rPr>
                        <a:t>CPU INTEL XEON (8 CORES)</a:t>
                      </a:r>
                    </a:p>
                    <a:p>
                      <a:pPr algn="ctr"/>
                      <a:r>
                        <a:rPr lang="it-IT" sz="1400" b="1" i="0" u="none" strike="noStrike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GPU NVIDIA TESLA</a:t>
                      </a:r>
                    </a:p>
                    <a:p>
                      <a:pPr algn="ctr"/>
                      <a:r>
                        <a:rPr lang="it-IT" sz="1400" b="1" i="0" u="none" strike="noStrike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C2050 (448 CORES)</a:t>
                      </a:r>
                      <a:endParaRPr lang="it-IT" sz="1050" b="1" i="0" u="none" strike="noStrike" kern="1200" baseline="0" dirty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SNN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chemeClr val="tx1"/>
                          </a:solidFill>
                        </a:rPr>
                        <a:t>4.9*10</a:t>
                      </a:r>
                      <a:r>
                        <a:rPr lang="it-IT" sz="1800" b="1" baseline="30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it-IT" sz="1800" b="1" baseline="0" dirty="0" smtClean="0">
                          <a:solidFill>
                            <a:schemeClr val="tx1"/>
                          </a:solidFill>
                        </a:rPr>
                        <a:t> neuroni e sinapsi</a:t>
                      </a:r>
                      <a:endParaRPr lang="it-IT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0" u="none" strike="noStrike" kern="1200" baseline="0" dirty="0" smtClean="0">
                          <a:solidFill>
                            <a:srgbClr val="2023B2"/>
                          </a:solidFill>
                          <a:latin typeface="+mn-lt"/>
                          <a:ea typeface="+mn-ea"/>
                          <a:cs typeface="+mn-cs"/>
                        </a:rPr>
                        <a:t>388.524 s</a:t>
                      </a:r>
                    </a:p>
                    <a:p>
                      <a:pPr algn="ctr"/>
                      <a:r>
                        <a:rPr lang="it-IT" sz="1800" b="1" i="0" u="none" strike="noStrike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32.76 s</a:t>
                      </a:r>
                      <a:endParaRPr lang="it-IT" sz="1600" b="1" i="1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155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6"/>
          <p:cNvSpPr txBox="1"/>
          <p:nvPr/>
        </p:nvSpPr>
        <p:spPr>
          <a:xfrm>
            <a:off x="2411464" y="285596"/>
            <a:ext cx="739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CONFRONTO CON LO STATO DELL’ARTE</a:t>
            </a:r>
            <a:endParaRPr lang="it-IT" sz="3600" dirty="0">
              <a:solidFill>
                <a:srgbClr val="0070C0"/>
              </a:solidFill>
            </a:endParaRP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979535"/>
              </p:ext>
            </p:extLst>
          </p:nvPr>
        </p:nvGraphicFramePr>
        <p:xfrm>
          <a:off x="-49107" y="0"/>
          <a:ext cx="12192000" cy="6779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755"/>
                <a:gridCol w="2169994"/>
                <a:gridCol w="1692323"/>
                <a:gridCol w="2074459"/>
                <a:gridCol w="2060812"/>
                <a:gridCol w="2092657"/>
              </a:tblGrid>
              <a:tr h="805222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AUTORE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TECNOLOGIA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MODELLO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NUMERO CELLULE</a:t>
                      </a:r>
                      <a:r>
                        <a:rPr lang="it-IT" sz="1600" baseline="0" dirty="0" smtClean="0"/>
                        <a:t> E SINAPSI 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ATTIVITÀ CELLULARE SIMULATA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TEMPO SIMULAZIONE</a:t>
                      </a:r>
                      <a:endParaRPr lang="it-IT" sz="1600" dirty="0"/>
                    </a:p>
                  </a:txBody>
                  <a:tcPr anchor="ctr"/>
                </a:tc>
              </a:tr>
              <a:tr h="941696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P. POURHAJ, D. H. Y. TENG</a:t>
                      </a:r>
                    </a:p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lang="en-US" sz="14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Canadian Conference on Electrical and Computer Engineering, 2010</a:t>
                      </a:r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FPGA XILINX XC5VLX110T‐1</a:t>
                      </a:r>
                      <a:endParaRPr lang="it-IT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HH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1 000 neuroni</a:t>
                      </a:r>
                      <a:endParaRPr lang="it-IT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-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dirty="0" err="1" smtClean="0"/>
                        <a:t>realtime</a:t>
                      </a:r>
                      <a:endParaRPr lang="it-IT" sz="1800" b="1" i="1" dirty="0" smtClean="0"/>
                    </a:p>
                  </a:txBody>
                  <a:tcPr anchor="ctr"/>
                </a:tc>
              </a:tr>
              <a:tr h="118735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S. SOLINAS, T.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NIEUS, E. D’ANGELO</a:t>
                      </a:r>
                    </a:p>
                    <a:p>
                      <a:pPr algn="ctr"/>
                      <a:r>
                        <a:rPr lang="it-IT" sz="1400" b="0" dirty="0" err="1" smtClean="0"/>
                        <a:t>Frontiers</a:t>
                      </a:r>
                      <a:r>
                        <a:rPr lang="it-IT" sz="1400" b="0" dirty="0" smtClean="0"/>
                        <a:t> in Cellular </a:t>
                      </a:r>
                      <a:r>
                        <a:rPr lang="it-IT" sz="1400" b="0" dirty="0" err="1" smtClean="0"/>
                        <a:t>Neuroscience</a:t>
                      </a:r>
                      <a:r>
                        <a:rPr lang="it-IT" sz="1400" b="0" dirty="0" smtClean="0"/>
                        <a:t>, 2010</a:t>
                      </a:r>
                      <a:endParaRPr lang="it-IT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solidFill>
                            <a:srgbClr val="2023B2"/>
                          </a:solidFill>
                        </a:rPr>
                        <a:t>PENTIUM</a:t>
                      </a:r>
                      <a:r>
                        <a:rPr lang="it-IT" sz="1600" b="1" baseline="0" dirty="0" smtClean="0">
                          <a:solidFill>
                            <a:srgbClr val="2023B2"/>
                          </a:solidFill>
                        </a:rPr>
                        <a:t> DUAL CORE</a:t>
                      </a:r>
                    </a:p>
                    <a:p>
                      <a:pPr algn="ctr"/>
                      <a:r>
                        <a:rPr lang="it-IT" sz="1600" b="1" baseline="0" dirty="0" smtClean="0">
                          <a:solidFill>
                            <a:srgbClr val="A50021"/>
                          </a:solidFill>
                        </a:rPr>
                        <a:t>80 CPU</a:t>
                      </a:r>
                      <a:endParaRPr lang="it-IT" sz="16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MODELLO DEL GRANULO CON SINAPSI ECCITATORIE ED INIBITORIE (2010)</a:t>
                      </a:r>
                      <a:endParaRPr lang="it-IT" sz="16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4 393 neuroni</a:t>
                      </a:r>
                      <a:r>
                        <a:rPr lang="it-IT" sz="1800" b="1" baseline="0" dirty="0" smtClean="0"/>
                        <a:t> </a:t>
                      </a:r>
                    </a:p>
                    <a:p>
                      <a:pPr algn="ctr"/>
                      <a:r>
                        <a:rPr lang="it-IT" sz="1800" b="0" i="0" baseline="0" dirty="0" smtClean="0"/>
                        <a:t>(di cui 4 096 granuli)</a:t>
                      </a:r>
                    </a:p>
                    <a:p>
                      <a:pPr algn="ctr"/>
                      <a:r>
                        <a:rPr lang="it-IT" sz="1800" b="1" i="0" baseline="0" dirty="0" smtClean="0"/>
                        <a:t>circa 40 000 sinapsi</a:t>
                      </a:r>
                      <a:endParaRPr lang="it-IT" sz="18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3 s</a:t>
                      </a:r>
                      <a:endParaRPr lang="it-IT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2023B2"/>
                          </a:solidFill>
                        </a:rPr>
                        <a:t>20 ore</a:t>
                      </a:r>
                    </a:p>
                    <a:p>
                      <a:pPr algn="ctr"/>
                      <a:r>
                        <a:rPr lang="it-IT" sz="1800" b="1" dirty="0" smtClean="0">
                          <a:solidFill>
                            <a:srgbClr val="A50021"/>
                          </a:solidFill>
                        </a:rPr>
                        <a:t>30 minuti</a:t>
                      </a:r>
                      <a:endParaRPr lang="it-IT" sz="18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</a:tr>
              <a:tr h="1228298">
                <a:tc>
                  <a:txBody>
                    <a:bodyPr/>
                    <a:lstStyle/>
                    <a:p>
                      <a:pPr algn="ctr"/>
                      <a:endParaRPr lang="it-IT" sz="1400" b="1" dirty="0"/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rgbClr val="2023B2"/>
                          </a:solidFill>
                          <a:latin typeface="+mn-lt"/>
                          <a:ea typeface="+mn-ea"/>
                          <a:cs typeface="+mn-cs"/>
                        </a:rPr>
                        <a:t>INTEL CORE I7</a:t>
                      </a:r>
                    </a:p>
                    <a:p>
                      <a:pPr algn="ctr"/>
                      <a:r>
                        <a:rPr lang="it-IT" sz="1600" b="1" i="0" u="none" strike="noStrike" kern="1200" baseline="0" dirty="0" err="1" smtClean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OpenMp</a:t>
                      </a:r>
                      <a:endParaRPr lang="it-IT" sz="1600" b="1" i="0" u="none" strike="noStrike" kern="1200" baseline="0" dirty="0" smtClean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CPU + GPU NVIDIA TESLA K40 ACTIVE</a:t>
                      </a:r>
                    </a:p>
                    <a:p>
                      <a:pPr algn="ctr"/>
                      <a:r>
                        <a:rPr lang="it-IT" sz="1600" b="1" i="0" u="none" strike="noStrike" kern="12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(2880 core)</a:t>
                      </a:r>
                    </a:p>
                    <a:p>
                      <a:pPr algn="ctr"/>
                      <a:endParaRPr lang="it-IT" sz="16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MODELLO DEL GRANULO CON SINAPSI ECCITATORIE ED INIBITORIE (2014)</a:t>
                      </a:r>
                      <a:endParaRPr lang="it-IT" sz="1600" b="1" dirty="0"/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400 000 granuli</a:t>
                      </a:r>
                    </a:p>
                    <a:p>
                      <a:pPr algn="ctr"/>
                      <a:r>
                        <a:rPr lang="it-IT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3 200 000 sinapsi</a:t>
                      </a:r>
                      <a:endParaRPr lang="it-IT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3 s</a:t>
                      </a:r>
                      <a:endParaRPr lang="it-IT" sz="1800" b="1" dirty="0"/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1" dirty="0" smtClean="0">
                        <a:solidFill>
                          <a:srgbClr val="A5002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1" dirty="0" smtClean="0">
                        <a:solidFill>
                          <a:srgbClr val="A5002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rgbClr val="2023B2"/>
                          </a:solidFill>
                          <a:effectLst/>
                        </a:rPr>
                        <a:t>129894.74 s (  ̴ 36 ore)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rgbClr val="A50021"/>
                          </a:solidFill>
                          <a:effectLst/>
                        </a:rPr>
                        <a:t>67268.86 s (  ̴ 18 ore)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rgbClr val="7030A0"/>
                          </a:solidFill>
                          <a:effectLst/>
                        </a:rPr>
                        <a:t>15580.25 s (  ̴ 4 ore)</a:t>
                      </a:r>
                      <a:endParaRPr lang="it-IT" sz="1600" b="1" dirty="0" smtClean="0">
                        <a:solidFill>
                          <a:srgbClr val="7030A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endParaRPr lang="it-IT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</a:tr>
              <a:tr h="1228298">
                <a:tc>
                  <a:txBody>
                    <a:bodyPr/>
                    <a:lstStyle/>
                    <a:p>
                      <a:pPr algn="ctr"/>
                      <a:endParaRPr lang="it-IT" sz="2800" b="1" dirty="0"/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FPGA STRATIX V</a:t>
                      </a:r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MODELLO</a:t>
                      </a:r>
                      <a:r>
                        <a:rPr lang="it-IT" sz="1600" b="1" baseline="0" dirty="0" smtClean="0"/>
                        <a:t> RECETTORE NMDA</a:t>
                      </a:r>
                    </a:p>
                    <a:p>
                      <a:pPr algn="ctr"/>
                      <a:r>
                        <a:rPr lang="it-IT" sz="1600" b="1" baseline="0" dirty="0" smtClean="0"/>
                        <a:t>------------------</a:t>
                      </a:r>
                    </a:p>
                    <a:p>
                      <a:pPr algn="ctr"/>
                      <a:r>
                        <a:rPr lang="it-IT" sz="1600" b="1" baseline="0" dirty="0" smtClean="0"/>
                        <a:t>MODELLO</a:t>
                      </a:r>
                    </a:p>
                    <a:p>
                      <a:pPr algn="ctr"/>
                      <a:r>
                        <a:rPr lang="it-IT" sz="1600" b="1" baseline="0" dirty="0" smtClean="0"/>
                        <a:t>SOMA GRANULO</a:t>
                      </a:r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chemeClr val="tx1"/>
                          </a:solidFill>
                        </a:rPr>
                        <a:t>4 recettori eccitatori</a:t>
                      </a:r>
                    </a:p>
                    <a:p>
                      <a:pPr algn="ctr"/>
                      <a:r>
                        <a:rPr lang="it-IT" sz="2000" b="1" dirty="0" smtClean="0">
                          <a:solidFill>
                            <a:schemeClr val="tx1"/>
                          </a:solidFill>
                        </a:rPr>
                        <a:t>-----------------</a:t>
                      </a:r>
                    </a:p>
                    <a:p>
                      <a:pPr algn="ctr"/>
                      <a:r>
                        <a:rPr lang="it-IT" sz="2000" b="1" dirty="0" smtClean="0">
                          <a:solidFill>
                            <a:schemeClr val="tx1"/>
                          </a:solidFill>
                        </a:rPr>
                        <a:t>1 cellula</a:t>
                      </a:r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3</a:t>
                      </a:r>
                      <a:r>
                        <a:rPr lang="it-IT" sz="1800" b="1" baseline="0" dirty="0" smtClean="0"/>
                        <a:t> s</a:t>
                      </a:r>
                      <a:endParaRPr lang="it-IT" sz="1800" b="1" dirty="0"/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0" dirty="0" smtClean="0">
                          <a:solidFill>
                            <a:schemeClr val="tx1"/>
                          </a:solidFill>
                        </a:rPr>
                        <a:t>12 </a:t>
                      </a:r>
                      <a:r>
                        <a:rPr lang="it-IT" sz="1800" b="1" i="0" dirty="0" err="1" smtClean="0">
                          <a:solidFill>
                            <a:schemeClr val="tx1"/>
                          </a:solidFill>
                        </a:rPr>
                        <a:t>ms</a:t>
                      </a:r>
                      <a:endParaRPr lang="it-IT" sz="1800" b="1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600" b="0" i="1" dirty="0" smtClean="0">
                          <a:solidFill>
                            <a:schemeClr val="tx1"/>
                          </a:solidFill>
                        </a:rPr>
                        <a:t>(rispetto ai 2.18 s di Matlab con Fixed Point Toolbox)</a:t>
                      </a:r>
                    </a:p>
                    <a:p>
                      <a:pPr algn="ctr"/>
                      <a:r>
                        <a:rPr lang="it-IT" sz="1600" b="0" i="1" dirty="0" smtClean="0">
                          <a:solidFill>
                            <a:schemeClr val="tx1"/>
                          </a:solidFill>
                        </a:rPr>
                        <a:t>------------------------</a:t>
                      </a:r>
                    </a:p>
                    <a:p>
                      <a:pPr algn="ctr"/>
                      <a:r>
                        <a:rPr lang="it-IT" sz="1800" b="1" i="1" dirty="0" smtClean="0">
                          <a:solidFill>
                            <a:schemeClr val="tx1"/>
                          </a:solidFill>
                        </a:rPr>
                        <a:t>realtime</a:t>
                      </a:r>
                      <a:endParaRPr lang="it-IT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FFBC1"/>
                    </a:solidFill>
                  </a:tcPr>
                </a:tc>
              </a:tr>
            </a:tbl>
          </a:graphicData>
        </a:graphic>
      </p:graphicFrame>
      <p:pic>
        <p:nvPicPr>
          <p:cNvPr id="7" name="Immagine 12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1" y="4156465"/>
            <a:ext cx="956978" cy="5273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2000" sy="22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2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1" y="5340622"/>
            <a:ext cx="956978" cy="52731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2000" sy="22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67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5543" y="2241679"/>
            <a:ext cx="77829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Non </a:t>
            </a:r>
            <a:r>
              <a:rPr lang="it-IT" sz="2800" dirty="0"/>
              <a:t>è possibile effettuare un </a:t>
            </a:r>
            <a:r>
              <a:rPr lang="it-IT" sz="2800" b="1" dirty="0"/>
              <a:t>confronto </a:t>
            </a:r>
            <a:r>
              <a:rPr lang="it-IT" sz="2800" b="1" dirty="0" smtClean="0"/>
              <a:t>diretto </a:t>
            </a:r>
            <a:r>
              <a:rPr lang="it-IT" sz="2800" dirty="0" smtClean="0"/>
              <a:t>tra </a:t>
            </a:r>
            <a:r>
              <a:rPr lang="it-IT" sz="2800" dirty="0"/>
              <a:t>tali modelli e quelli presi in considerazione </a:t>
            </a:r>
            <a:r>
              <a:rPr lang="it-IT" sz="2800" dirty="0" smtClean="0"/>
              <a:t>nel </a:t>
            </a:r>
            <a:r>
              <a:rPr lang="it-IT" sz="2800" dirty="0"/>
              <a:t>nostro lavoro.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Per gli obiettivi di HBP, non si può prescindere dall’implementare </a:t>
            </a:r>
            <a:r>
              <a:rPr lang="it-IT" sz="2800" b="1" dirty="0" smtClean="0"/>
              <a:t>modelli fisiologicamente realistici </a:t>
            </a:r>
            <a:r>
              <a:rPr lang="it-IT" sz="2800" dirty="0" smtClean="0"/>
              <a:t>ma </a:t>
            </a:r>
            <a:r>
              <a:rPr lang="it-IT" sz="2800" b="1" dirty="0" smtClean="0"/>
              <a:t>computazionalmente onerosi.</a:t>
            </a:r>
            <a:endParaRPr lang="it-IT" sz="2800" dirty="0" smtClean="0"/>
          </a:p>
        </p:txBody>
      </p:sp>
      <p:sp>
        <p:nvSpPr>
          <p:cNvPr id="14" name="CasellaDiTesto 6"/>
          <p:cNvSpPr txBox="1"/>
          <p:nvPr/>
        </p:nvSpPr>
        <p:spPr>
          <a:xfrm>
            <a:off x="4476710" y="176957"/>
            <a:ext cx="2809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CONCLUSIONI</a:t>
            </a:r>
            <a:endParaRPr lang="it-IT" sz="3600" dirty="0">
              <a:solidFill>
                <a:srgbClr val="0070C0"/>
              </a:solidFill>
            </a:endParaRPr>
          </a:p>
        </p:txBody>
      </p:sp>
      <p:grpSp>
        <p:nvGrpSpPr>
          <p:cNvPr id="15" name="Gruppo 25"/>
          <p:cNvGrpSpPr/>
          <p:nvPr/>
        </p:nvGrpSpPr>
        <p:grpSpPr>
          <a:xfrm>
            <a:off x="7792872" y="1532972"/>
            <a:ext cx="4191410" cy="5174837"/>
            <a:chOff x="7806519" y="823288"/>
            <a:chExt cx="4191410" cy="5174837"/>
          </a:xfrm>
        </p:grpSpPr>
        <p:pic>
          <p:nvPicPr>
            <p:cNvPr id="16" name="Immagine 23"/>
            <p:cNvPicPr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19" b="11990"/>
            <a:stretch/>
          </p:blipFill>
          <p:spPr bwMode="auto">
            <a:xfrm>
              <a:off x="7806519" y="823288"/>
              <a:ext cx="4126174" cy="51748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Ovale 11"/>
            <p:cNvSpPr/>
            <p:nvPr/>
          </p:nvSpPr>
          <p:spPr>
            <a:xfrm rot="1248566" flipV="1">
              <a:off x="11042341" y="3606211"/>
              <a:ext cx="467832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8"/>
            <p:cNvSpPr/>
            <p:nvPr/>
          </p:nvSpPr>
          <p:spPr>
            <a:xfrm>
              <a:off x="11313042" y="3482070"/>
              <a:ext cx="425301" cy="42530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12"/>
            <p:cNvSpPr txBox="1"/>
            <p:nvPr/>
          </p:nvSpPr>
          <p:spPr>
            <a:xfrm>
              <a:off x="11276257" y="4240428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Cellula del</a:t>
              </a:r>
            </a:p>
            <a:p>
              <a:r>
                <a:rPr lang="it-IT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Golgi</a:t>
              </a:r>
              <a:endParaRPr lang="it-IT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2" name="Connettore 1 24"/>
            <p:cNvCxnSpPr>
              <a:stCxn id="21" idx="0"/>
              <a:endCxn id="20" idx="4"/>
            </p:cNvCxnSpPr>
            <p:nvPr/>
          </p:nvCxnSpPr>
          <p:spPr>
            <a:xfrm flipH="1" flipV="1">
              <a:off x="11525693" y="3907372"/>
              <a:ext cx="111400" cy="33305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55543" y="954660"/>
            <a:ext cx="11936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Nell’ambito della </a:t>
            </a:r>
            <a:r>
              <a:rPr lang="it-IT" sz="2800" u="sng" dirty="0" smtClean="0"/>
              <a:t>simulazione</a:t>
            </a:r>
            <a:r>
              <a:rPr lang="it-IT" sz="2800" dirty="0" smtClean="0"/>
              <a:t> dei neuroni, allo </a:t>
            </a:r>
            <a:r>
              <a:rPr lang="it-IT" sz="2800" dirty="0"/>
              <a:t>stato dell’arte sono presenti simulazioni </a:t>
            </a:r>
            <a:r>
              <a:rPr lang="it-IT" sz="2800" b="1" i="1" dirty="0"/>
              <a:t>realtime</a:t>
            </a:r>
            <a:r>
              <a:rPr lang="it-IT" sz="2800" dirty="0"/>
              <a:t> ma di modelli </a:t>
            </a:r>
            <a:r>
              <a:rPr lang="it-IT" sz="2800" b="1" dirty="0"/>
              <a:t>non realistici</a:t>
            </a:r>
            <a:r>
              <a:rPr lang="it-IT" sz="2800" dirty="0"/>
              <a:t>. </a:t>
            </a:r>
            <a:endParaRPr lang="it-IT" sz="2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5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0917" y="707610"/>
            <a:ext cx="11946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Finora sono stati realizzati i </a:t>
            </a:r>
            <a:r>
              <a:rPr lang="it-IT" sz="2800" b="1" dirty="0" smtClean="0"/>
              <a:t>simulatori di cellula granulare cerebellare </a:t>
            </a:r>
            <a:r>
              <a:rPr lang="it-IT" sz="2800" dirty="0" smtClean="0"/>
              <a:t>e</a:t>
            </a:r>
            <a:r>
              <a:rPr lang="it-IT" sz="2800" b="1" dirty="0" smtClean="0"/>
              <a:t> di cellula del Golgi </a:t>
            </a:r>
            <a:r>
              <a:rPr lang="it-IT" sz="2800" dirty="0" smtClean="0"/>
              <a:t>con </a:t>
            </a:r>
            <a:r>
              <a:rPr lang="it-IT" sz="2800" b="1" dirty="0" smtClean="0"/>
              <a:t>tempi di simulazione ridotti </a:t>
            </a:r>
            <a:r>
              <a:rPr lang="it-IT" sz="2800" dirty="0" smtClean="0"/>
              <a:t>con l’utilizzo di tecnologie ad alte prestazioni.</a:t>
            </a:r>
          </a:p>
        </p:txBody>
      </p:sp>
      <p:sp>
        <p:nvSpPr>
          <p:cNvPr id="14" name="CasellaDiTesto 6"/>
          <p:cNvSpPr txBox="1"/>
          <p:nvPr/>
        </p:nvSpPr>
        <p:spPr>
          <a:xfrm>
            <a:off x="2009841" y="210613"/>
            <a:ext cx="876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CONCLUSIONI IN AMBITO </a:t>
            </a:r>
            <a:r>
              <a:rPr lang="it-IT" sz="3600" i="1" dirty="0" smtClean="0">
                <a:solidFill>
                  <a:srgbClr val="0070C0"/>
                </a:solidFill>
              </a:rPr>
              <a:t>BRAIN SIMULATION</a:t>
            </a:r>
            <a:endParaRPr lang="it-IT" sz="3600" i="1" dirty="0">
              <a:solidFill>
                <a:srgbClr val="0070C0"/>
              </a:solidFill>
            </a:endParaRPr>
          </a:p>
        </p:txBody>
      </p:sp>
      <p:grpSp>
        <p:nvGrpSpPr>
          <p:cNvPr id="15" name="Gruppo 25"/>
          <p:cNvGrpSpPr/>
          <p:nvPr/>
        </p:nvGrpSpPr>
        <p:grpSpPr>
          <a:xfrm>
            <a:off x="3862316" y="1683163"/>
            <a:ext cx="4191410" cy="5174837"/>
            <a:chOff x="7806519" y="823288"/>
            <a:chExt cx="4191410" cy="5174837"/>
          </a:xfrm>
        </p:grpSpPr>
        <p:pic>
          <p:nvPicPr>
            <p:cNvPr id="16" name="Immagine 23"/>
            <p:cNvPicPr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19" b="11990"/>
            <a:stretch/>
          </p:blipFill>
          <p:spPr bwMode="auto">
            <a:xfrm>
              <a:off x="7806519" y="823288"/>
              <a:ext cx="4126174" cy="51748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Ovale 11"/>
            <p:cNvSpPr/>
            <p:nvPr/>
          </p:nvSpPr>
          <p:spPr>
            <a:xfrm rot="1248566" flipV="1">
              <a:off x="11042341" y="3606211"/>
              <a:ext cx="467832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8"/>
            <p:cNvSpPr/>
            <p:nvPr/>
          </p:nvSpPr>
          <p:spPr>
            <a:xfrm>
              <a:off x="11313042" y="3482070"/>
              <a:ext cx="425301" cy="42530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12"/>
            <p:cNvSpPr txBox="1"/>
            <p:nvPr/>
          </p:nvSpPr>
          <p:spPr>
            <a:xfrm>
              <a:off x="11276257" y="4240428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Cellula del</a:t>
              </a:r>
            </a:p>
            <a:p>
              <a:r>
                <a:rPr lang="it-IT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Golgi</a:t>
              </a:r>
              <a:endParaRPr lang="it-IT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2" name="Connettore 1 24"/>
            <p:cNvCxnSpPr>
              <a:stCxn id="21" idx="0"/>
              <a:endCxn id="20" idx="4"/>
            </p:cNvCxnSpPr>
            <p:nvPr/>
          </p:nvCxnSpPr>
          <p:spPr>
            <a:xfrm flipH="1" flipV="1">
              <a:off x="11525693" y="3907372"/>
              <a:ext cx="111400" cy="33305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ttangolo 26"/>
          <p:cNvSpPr/>
          <p:nvPr/>
        </p:nvSpPr>
        <p:spPr>
          <a:xfrm>
            <a:off x="5320209" y="3951366"/>
            <a:ext cx="2144165" cy="173975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scene3d>
            <a:camera prst="perspectiveContrastingLef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6"/>
          <p:cNvSpPr/>
          <p:nvPr/>
        </p:nvSpPr>
        <p:spPr>
          <a:xfrm>
            <a:off x="7203872" y="4213210"/>
            <a:ext cx="737217" cy="62057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scene3d>
            <a:camera prst="perspectiveContrastingLef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90" y="848014"/>
            <a:ext cx="7611866" cy="5951665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168812" y="201683"/>
            <a:ext cx="11922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TECNOLOGIA NECESSARIA PER UN SIMULATORE DEL CERVELLO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 txBox="1"/>
          <p:nvPr/>
        </p:nvSpPr>
        <p:spPr>
          <a:xfrm>
            <a:off x="1673378" y="320731"/>
            <a:ext cx="9292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SVILUPPI FUTURI </a:t>
            </a:r>
            <a:r>
              <a:rPr lang="it-IT" sz="3600" dirty="0">
                <a:solidFill>
                  <a:srgbClr val="0070C0"/>
                </a:solidFill>
              </a:rPr>
              <a:t>IN AMBITO </a:t>
            </a:r>
            <a:r>
              <a:rPr lang="it-IT" sz="3600" i="1" dirty="0">
                <a:solidFill>
                  <a:srgbClr val="0070C0"/>
                </a:solidFill>
              </a:rPr>
              <a:t>BRAIN SIMULATION</a:t>
            </a:r>
          </a:p>
        </p:txBody>
      </p:sp>
      <p:pic>
        <p:nvPicPr>
          <p:cNvPr id="11" name="Immagine 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755" y="1833359"/>
            <a:ext cx="5786120" cy="477463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ttangolo 24"/>
          <p:cNvSpPr/>
          <p:nvPr/>
        </p:nvSpPr>
        <p:spPr>
          <a:xfrm>
            <a:off x="5278475" y="3686059"/>
            <a:ext cx="927100" cy="63922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 22"/>
          <p:cNvSpPr/>
          <p:nvPr/>
        </p:nvSpPr>
        <p:spPr>
          <a:xfrm>
            <a:off x="3980921" y="3969220"/>
            <a:ext cx="741990" cy="694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 23"/>
          <p:cNvSpPr/>
          <p:nvPr/>
        </p:nvSpPr>
        <p:spPr>
          <a:xfrm>
            <a:off x="3425357" y="4212285"/>
            <a:ext cx="741990" cy="694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4726" t="25132" r="43302" b="24868"/>
          <a:stretch/>
        </p:blipFill>
        <p:spPr>
          <a:xfrm>
            <a:off x="5946782" y="1606154"/>
            <a:ext cx="5930570" cy="52144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7958" y="943320"/>
            <a:ext cx="6388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0000"/>
                </a:solidFill>
              </a:rPr>
              <a:t>1) Realizzare la rete dello strato granulare. </a:t>
            </a:r>
            <a:endParaRPr lang="it-IT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244" y="1914921"/>
            <a:ext cx="5786120" cy="47746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898783" y="960814"/>
            <a:ext cx="10747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>
                <a:solidFill>
                  <a:srgbClr val="FF0000"/>
                </a:solidFill>
              </a:rPr>
              <a:t>2) Sviluppare i modelli e gli algoritmi delle altre cellule per ottenere l’intera rete cerebellare.</a:t>
            </a:r>
            <a:endParaRPr lang="it-IT" sz="28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1477" y="3136975"/>
            <a:ext cx="52894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Basterà </a:t>
            </a:r>
            <a:r>
              <a:rPr lang="it-IT" sz="2800" b="1" dirty="0" smtClean="0"/>
              <a:t>una sola GPU </a:t>
            </a:r>
            <a:r>
              <a:rPr lang="it-IT" sz="2800" dirty="0" smtClean="0"/>
              <a:t>per simulare, in </a:t>
            </a:r>
            <a:r>
              <a:rPr lang="it-IT" sz="2800" b="1" dirty="0" smtClean="0"/>
              <a:t>realtime</a:t>
            </a:r>
            <a:r>
              <a:rPr lang="it-IT" sz="2800" dirty="0" smtClean="0"/>
              <a:t>, l’attività di una </a:t>
            </a:r>
            <a:r>
              <a:rPr lang="it-IT" sz="2800" b="1" dirty="0" smtClean="0"/>
              <a:t>rete</a:t>
            </a:r>
            <a:r>
              <a:rPr lang="it-IT" sz="2800" dirty="0" smtClean="0"/>
              <a:t> contenente milioni di neuroni realistici e differenti tra loro?</a:t>
            </a:r>
            <a:endParaRPr lang="it-IT" sz="2800" dirty="0"/>
          </a:p>
        </p:txBody>
      </p:sp>
      <p:sp>
        <p:nvSpPr>
          <p:cNvPr id="10" name="CasellaDiTesto 6"/>
          <p:cNvSpPr txBox="1"/>
          <p:nvPr/>
        </p:nvSpPr>
        <p:spPr>
          <a:xfrm>
            <a:off x="1673378" y="320731"/>
            <a:ext cx="9292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SVILUPPI FUTURI </a:t>
            </a:r>
            <a:r>
              <a:rPr lang="it-IT" sz="3600" dirty="0">
                <a:solidFill>
                  <a:srgbClr val="0070C0"/>
                </a:solidFill>
              </a:rPr>
              <a:t>IN AMBITO </a:t>
            </a:r>
            <a:r>
              <a:rPr lang="it-IT" sz="3600" i="1" dirty="0">
                <a:solidFill>
                  <a:srgbClr val="0070C0"/>
                </a:solidFill>
              </a:rPr>
              <a:t>BRAIN SIMULATION</a:t>
            </a:r>
          </a:p>
        </p:txBody>
      </p:sp>
    </p:spTree>
    <p:extLst>
      <p:ext uri="{BB962C8B-B14F-4D97-AF65-F5344CB8AC3E}">
        <p14:creationId xmlns:p14="http://schemas.microsoft.com/office/powerpoint/2010/main" val="224964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58066" y="961865"/>
            <a:ext cx="10747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>
                <a:solidFill>
                  <a:srgbClr val="FF0000"/>
                </a:solidFill>
              </a:rPr>
              <a:t>3) Simulazione della rete cerebellare su cluster di GPU o supercomputer.</a:t>
            </a:r>
            <a:endParaRPr lang="it-IT" sz="2800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0" y="2279744"/>
            <a:ext cx="5667375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842" y="2279744"/>
            <a:ext cx="5379104" cy="3563016"/>
          </a:xfrm>
          <a:prstGeom prst="rect">
            <a:avLst/>
          </a:prstGeom>
        </p:spPr>
      </p:pic>
      <p:sp>
        <p:nvSpPr>
          <p:cNvPr id="8" name="CasellaDiTesto 6"/>
          <p:cNvSpPr txBox="1"/>
          <p:nvPr/>
        </p:nvSpPr>
        <p:spPr>
          <a:xfrm>
            <a:off x="1673378" y="320731"/>
            <a:ext cx="9292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SVILUPPI FUTURI </a:t>
            </a:r>
            <a:r>
              <a:rPr lang="it-IT" sz="3600" dirty="0">
                <a:solidFill>
                  <a:srgbClr val="0070C0"/>
                </a:solidFill>
              </a:rPr>
              <a:t>IN AMBITO </a:t>
            </a:r>
            <a:r>
              <a:rPr lang="it-IT" sz="3600" i="1" dirty="0">
                <a:solidFill>
                  <a:srgbClr val="0070C0"/>
                </a:solidFill>
              </a:rPr>
              <a:t>BRAIN SIMULATION</a:t>
            </a:r>
          </a:p>
        </p:txBody>
      </p:sp>
    </p:spTree>
    <p:extLst>
      <p:ext uri="{BB962C8B-B14F-4D97-AF65-F5344CB8AC3E}">
        <p14:creationId xmlns:p14="http://schemas.microsoft.com/office/powerpoint/2010/main" val="12182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0058" y="1196359"/>
            <a:ext cx="11946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Finora è stata realizzata l’</a:t>
            </a:r>
            <a:r>
              <a:rPr lang="it-IT" sz="2800" b="1" dirty="0" smtClean="0"/>
              <a:t>architettura circuitale </a:t>
            </a:r>
            <a:r>
              <a:rPr lang="it-IT" sz="2800" dirty="0" smtClean="0"/>
              <a:t>del soma del granulo e di una tipologia di recettore della sinapsi.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La simulazione di 3 s di attività cellulare del soma del granulo avviene in realtime, mentre quella di 4 recettori NMDA indipendenti impiega circa 12 ms.</a:t>
            </a:r>
          </a:p>
        </p:txBody>
      </p:sp>
      <p:sp>
        <p:nvSpPr>
          <p:cNvPr id="14" name="CasellaDiTesto 6"/>
          <p:cNvSpPr txBox="1"/>
          <p:nvPr/>
        </p:nvSpPr>
        <p:spPr>
          <a:xfrm>
            <a:off x="786433" y="167890"/>
            <a:ext cx="11020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CONCLUSIONI IN AMBITO </a:t>
            </a:r>
            <a:r>
              <a:rPr lang="it-IT" sz="3600" i="1" dirty="0">
                <a:solidFill>
                  <a:srgbClr val="0070C0"/>
                </a:solidFill>
              </a:rPr>
              <a:t>NEUROMORPHIC COMPUTING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01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 txBox="1"/>
          <p:nvPr/>
        </p:nvSpPr>
        <p:spPr>
          <a:xfrm>
            <a:off x="533755" y="296989"/>
            <a:ext cx="11427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SVILUPPI FUTURI </a:t>
            </a:r>
            <a:r>
              <a:rPr lang="it-IT" sz="3600" dirty="0">
                <a:solidFill>
                  <a:srgbClr val="0070C0"/>
                </a:solidFill>
              </a:rPr>
              <a:t>IN AMBITO </a:t>
            </a:r>
            <a:r>
              <a:rPr lang="it-IT" sz="3600" i="1" dirty="0">
                <a:solidFill>
                  <a:srgbClr val="0070C0"/>
                </a:solidFill>
              </a:rPr>
              <a:t>NEUROMORPHIC COMPUTING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276" y="1055861"/>
            <a:ext cx="11178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>
                <a:solidFill>
                  <a:srgbClr val="FF0000"/>
                </a:solidFill>
              </a:rPr>
              <a:t>1) Realizzare le architetture circuitali degli altri neuroni cerebellari (dopo aver sviluppato modelli matematici consolidati).</a:t>
            </a:r>
            <a:endParaRPr lang="it-IT" sz="2800" i="1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45" y="2122509"/>
            <a:ext cx="9007523" cy="422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39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 txBox="1"/>
          <p:nvPr/>
        </p:nvSpPr>
        <p:spPr>
          <a:xfrm>
            <a:off x="533755" y="296989"/>
            <a:ext cx="11427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SVILUPPI FUTURI </a:t>
            </a:r>
            <a:r>
              <a:rPr lang="it-IT" sz="3600" dirty="0">
                <a:solidFill>
                  <a:srgbClr val="0070C0"/>
                </a:solidFill>
              </a:rPr>
              <a:t>IN AMBITO </a:t>
            </a:r>
            <a:r>
              <a:rPr lang="it-IT" sz="3600" i="1" dirty="0">
                <a:solidFill>
                  <a:srgbClr val="0070C0"/>
                </a:solidFill>
              </a:rPr>
              <a:t>NEUROMORPHIC COMPUTING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276" y="1055861"/>
            <a:ext cx="11178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>
                <a:solidFill>
                  <a:srgbClr val="FF0000"/>
                </a:solidFill>
              </a:rPr>
              <a:t>2) Realizzare le architetture circuitali che riproducano porzioni di rete cerebellare, con quantità di neuroni limitate.</a:t>
            </a:r>
            <a:endParaRPr lang="it-IT" sz="2800" i="1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97" y="2140539"/>
            <a:ext cx="6430854" cy="30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4726" t="25132" r="43302" b="24868"/>
          <a:stretch/>
        </p:blipFill>
        <p:spPr>
          <a:xfrm>
            <a:off x="533755" y="3356109"/>
            <a:ext cx="3427657" cy="301379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Curved Down Arrow 2"/>
          <p:cNvSpPr/>
          <p:nvPr/>
        </p:nvSpPr>
        <p:spPr>
          <a:xfrm>
            <a:off x="3082134" y="2414413"/>
            <a:ext cx="2131311" cy="941696"/>
          </a:xfrm>
          <a:prstGeom prst="curvedDownArrow">
            <a:avLst>
              <a:gd name="adj1" fmla="val 25000"/>
              <a:gd name="adj2" fmla="val 60226"/>
              <a:gd name="adj3" fmla="val 58333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6397" y="5284903"/>
            <a:ext cx="70158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Basterà </a:t>
            </a:r>
            <a:r>
              <a:rPr lang="it-IT" sz="2800" b="1" dirty="0" smtClean="0"/>
              <a:t>una sola FPGA </a:t>
            </a:r>
            <a:r>
              <a:rPr lang="it-IT" sz="2800" dirty="0" smtClean="0"/>
              <a:t>da configurare con circuiti così onerosi dal punto di vista delle risorse logiche?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1534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 txBox="1"/>
          <p:nvPr/>
        </p:nvSpPr>
        <p:spPr>
          <a:xfrm>
            <a:off x="533755" y="283341"/>
            <a:ext cx="11427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SVILUPPI FUTURI </a:t>
            </a:r>
            <a:r>
              <a:rPr lang="it-IT" sz="3600" dirty="0">
                <a:solidFill>
                  <a:srgbClr val="0070C0"/>
                </a:solidFill>
              </a:rPr>
              <a:t>IN AMBITO </a:t>
            </a:r>
            <a:r>
              <a:rPr lang="it-IT" sz="3600" i="1" dirty="0">
                <a:solidFill>
                  <a:srgbClr val="0070C0"/>
                </a:solidFill>
              </a:rPr>
              <a:t>NEUROMORPHIC COMPUTING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0925" y="1856097"/>
            <a:ext cx="656308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Per arrivare a progettare chip neuromorfi o tecnologie le cui architetture emulino la struttura realistica dei neuroni cerebrali, è necessario uno sviluppo tecnologico che garantisca maggiori risorse logiche e bassi consumi. 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Una volta realizzati i prototipi circuitali di porzioni di rete cerebellare, sarà possibile realizzare chip neuromorfi che ne riproducano l’architettura sviluppata.</a:t>
            </a:r>
            <a:endParaRPr lang="it-IT" sz="2800" dirty="0"/>
          </a:p>
        </p:txBody>
      </p:sp>
      <p:sp>
        <p:nvSpPr>
          <p:cNvPr id="6" name="Rectangle 5"/>
          <p:cNvSpPr/>
          <p:nvPr/>
        </p:nvSpPr>
        <p:spPr>
          <a:xfrm>
            <a:off x="3484380" y="931296"/>
            <a:ext cx="5525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i="1" dirty="0" smtClean="0">
                <a:solidFill>
                  <a:srgbClr val="FF0000"/>
                </a:solidFill>
              </a:rPr>
              <a:t>3) Sviluppo di chip neuromorfi.</a:t>
            </a:r>
            <a:endParaRPr lang="it-IT" sz="2800" i="1" dirty="0">
              <a:solidFill>
                <a:srgbClr val="FF0000"/>
              </a:solidFill>
            </a:endParaRPr>
          </a:p>
        </p:txBody>
      </p:sp>
      <p:pic>
        <p:nvPicPr>
          <p:cNvPr id="10" name="Immagine 48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2166" y="1265621"/>
            <a:ext cx="3352459" cy="272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53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20" y="4873658"/>
            <a:ext cx="2057617" cy="1371744"/>
          </a:xfrm>
          <a:prstGeom prst="rect">
            <a:avLst/>
          </a:prstGeom>
        </p:spPr>
      </p:pic>
      <p:pic>
        <p:nvPicPr>
          <p:cNvPr id="12" name="Immagine 153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935" y="4831281"/>
            <a:ext cx="2274923" cy="1414121"/>
          </a:xfrm>
          <a:prstGeom prst="rect">
            <a:avLst/>
          </a:prstGeom>
        </p:spPr>
      </p:pic>
      <p:sp>
        <p:nvSpPr>
          <p:cNvPr id="13" name="Freccia a destra 52"/>
          <p:cNvSpPr/>
          <p:nvPr/>
        </p:nvSpPr>
        <p:spPr>
          <a:xfrm rot="3187747">
            <a:off x="10438243" y="3715917"/>
            <a:ext cx="1132764" cy="646481"/>
          </a:xfrm>
          <a:prstGeom prst="rightArrow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53"/>
          <p:cNvSpPr/>
          <p:nvPr/>
        </p:nvSpPr>
        <p:spPr>
          <a:xfrm rot="7294415">
            <a:off x="8011164" y="3711182"/>
            <a:ext cx="1132764" cy="646481"/>
          </a:xfrm>
          <a:prstGeom prst="rightArrow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4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574825" y="215966"/>
            <a:ext cx="291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</a:rPr>
              <a:t>OBIETTIVI HBP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242" y="1146412"/>
            <a:ext cx="114368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Conoscenza del cervello umano a più livelli di organizzazione.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Realizzazione di un’infrastruttura ICT che agevoli la condivisione dei dati tra i vari poli partecipanti al progetto.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/>
              <a:t>Realizzazione </a:t>
            </a:r>
            <a:r>
              <a:rPr lang="it-IT" sz="2800" dirty="0" smtClean="0"/>
              <a:t>di un simulatore biologicamente accurato del cervello umano.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Diagnosi di patologie cerebrali più accurate e terapie personalizzate per i pazienti.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 smtClean="0"/>
              <a:t>Sviluppo di architetture che emulino i circuiti cerebrali, ad elevate prestazioni e bassi consumi.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72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5.5|18.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4598</TotalTime>
  <Words>3805</Words>
  <Application>Microsoft Office PowerPoint</Application>
  <PresentationFormat>Widescreen</PresentationFormat>
  <Paragraphs>823</Paragraphs>
  <Slides>86</Slides>
  <Notes>46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Arial</vt:lpstr>
      <vt:lpstr>Calibri</vt:lpstr>
      <vt:lpstr>Calibri Light</vt:lpstr>
      <vt:lpstr>Cambria Math</vt:lpstr>
      <vt:lpstr>Times New Roman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zeta</dc:creator>
  <cp:lastModifiedBy>dimitris paolo koliopoulos</cp:lastModifiedBy>
  <cp:revision>142</cp:revision>
  <dcterms:created xsi:type="dcterms:W3CDTF">2016-04-11T16:21:32Z</dcterms:created>
  <dcterms:modified xsi:type="dcterms:W3CDTF">2016-04-19T06:50:04Z</dcterms:modified>
</cp:coreProperties>
</file>