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6" r:id="rId6"/>
    <p:sldId id="258" r:id="rId7"/>
    <p:sldId id="260" r:id="rId8"/>
    <p:sldId id="262" r:id="rId9"/>
    <p:sldId id="263" r:id="rId10"/>
    <p:sldId id="267" r:id="rId11"/>
    <p:sldId id="265" r:id="rId12"/>
    <p:sldId id="264" r:id="rId13"/>
    <p:sldId id="268" r:id="rId14"/>
    <p:sldId id="269" r:id="rId15"/>
    <p:sldId id="271" r:id="rId16"/>
    <p:sldId id="272" r:id="rId17"/>
    <p:sldId id="273" r:id="rId18"/>
    <p:sldId id="274" r:id="rId19"/>
    <p:sldId id="322" r:id="rId20"/>
    <p:sldId id="285" r:id="rId21"/>
    <p:sldId id="278" r:id="rId22"/>
    <p:sldId id="275" r:id="rId23"/>
    <p:sldId id="276" r:id="rId24"/>
    <p:sldId id="281" r:id="rId25"/>
    <p:sldId id="277" r:id="rId26"/>
    <p:sldId id="280" r:id="rId27"/>
    <p:sldId id="279" r:id="rId28"/>
    <p:sldId id="282" r:id="rId29"/>
    <p:sldId id="283" r:id="rId30"/>
    <p:sldId id="284" r:id="rId31"/>
    <p:sldId id="286" r:id="rId32"/>
    <p:sldId id="293" r:id="rId33"/>
    <p:sldId id="287" r:id="rId34"/>
    <p:sldId id="288" r:id="rId35"/>
    <p:sldId id="289" r:id="rId36"/>
    <p:sldId id="290" r:id="rId37"/>
    <p:sldId id="292" r:id="rId38"/>
    <p:sldId id="291" r:id="rId39"/>
    <p:sldId id="294" r:id="rId40"/>
    <p:sldId id="296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7" r:id="rId61"/>
    <p:sldId id="315" r:id="rId62"/>
    <p:sldId id="316" r:id="rId63"/>
    <p:sldId id="318" r:id="rId64"/>
    <p:sldId id="320" r:id="rId65"/>
    <p:sldId id="319" r:id="rId66"/>
    <p:sldId id="321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46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3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73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08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20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22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76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15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99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22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94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34FB9-C222-4BED-A0BC-09AFAFBCE535}" type="datetimeFigureOut">
              <a:rPr lang="it-IT" smtClean="0"/>
              <a:t>11/04/2016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DF6F1-BE56-4B84-893A-D75D4842CB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49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icoid.eu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57839" y="3273811"/>
            <a:ext cx="9144000" cy="2021123"/>
          </a:xfrm>
        </p:spPr>
        <p:txBody>
          <a:bodyPr>
            <a:normAutofit/>
          </a:bodyPr>
          <a:lstStyle/>
          <a:p>
            <a:r>
              <a:rPr lang="it-IT" dirty="0" smtClean="0"/>
              <a:t>Medicina </a:t>
            </a:r>
            <a:r>
              <a:rPr lang="it-IT" dirty="0" err="1" smtClean="0"/>
              <a:t>iperspettrale</a:t>
            </a:r>
            <a:r>
              <a:rPr lang="it-IT" dirty="0" smtClean="0"/>
              <a:t>: applicazioni e prospettive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7523" y="2996729"/>
            <a:ext cx="9144000" cy="1655762"/>
          </a:xfrm>
        </p:spPr>
        <p:txBody>
          <a:bodyPr/>
          <a:lstStyle/>
          <a:p>
            <a:r>
              <a:rPr lang="it-IT" sz="3200" cap="all" dirty="0" smtClean="0"/>
              <a:t>Ricerca e Innovazione in sanità</a:t>
            </a:r>
            <a:endParaRPr lang="it-IT" sz="3200" cap="all" dirty="0"/>
          </a:p>
        </p:txBody>
      </p:sp>
      <p:pic>
        <p:nvPicPr>
          <p:cNvPr id="1030" name="Picture 6" descr="http://agendadelrettore.unipv.it/wp-content/uploads/2014/10/LOGO_Color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32" y="139677"/>
            <a:ext cx="2159395" cy="2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1557839" y="226049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cap="all" dirty="0" smtClean="0"/>
              <a:t>Università degli studi di pavia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cap="all" dirty="0" smtClean="0"/>
              <a:t>Master di II livello in ingegneria clinica</a:t>
            </a:r>
            <a:endParaRPr lang="it-IT" sz="1800" cap="all" dirty="0"/>
          </a:p>
        </p:txBody>
      </p:sp>
      <p:pic>
        <p:nvPicPr>
          <p:cNvPr id="1032" name="Picture 8" descr="https://sites.google.com/site/microcalcolatori/_/rsrc/1379926855833/home/logo%20laboratorio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2" y="5388729"/>
            <a:ext cx="3859579" cy="13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6091519" y="5665811"/>
            <a:ext cx="5795682" cy="52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Relatore: Dott. Ing. Emanuele Torti, </a:t>
            </a:r>
            <a:r>
              <a:rPr lang="it-IT" sz="1800" dirty="0" err="1" smtClean="0"/>
              <a:t>PhD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2241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88875" y="6448327"/>
            <a:ext cx="641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http://sciencenordic.com/lengthy-can-do-list-colour-camera</a:t>
            </a:r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477795" y="1139361"/>
            <a:ext cx="10320193" cy="1482815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La classificazione basata su immagini </a:t>
            </a:r>
            <a:r>
              <a:rPr lang="it-IT" dirty="0" err="1" smtClean="0"/>
              <a:t>iperspettrali</a:t>
            </a:r>
            <a:r>
              <a:rPr lang="it-IT" dirty="0" smtClean="0"/>
              <a:t> è più precisa rispetto a quella basata su immagini RGB</a:t>
            </a: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65" y="2578969"/>
            <a:ext cx="8928847" cy="37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82942"/>
              </p:ext>
            </p:extLst>
          </p:nvPr>
        </p:nvGraphicFramePr>
        <p:xfrm>
          <a:off x="1057272" y="1014409"/>
          <a:ext cx="10458453" cy="5706463"/>
        </p:xfrm>
        <a:graphic>
          <a:graphicData uri="http://schemas.openxmlformats.org/drawingml/2006/table">
            <a:tbl>
              <a:tblPr/>
              <a:tblGrid>
                <a:gridCol w="1737450"/>
                <a:gridCol w="1737450"/>
                <a:gridCol w="1457788"/>
                <a:gridCol w="1721376"/>
                <a:gridCol w="2116860"/>
                <a:gridCol w="1687529"/>
              </a:tblGrid>
              <a:tr h="383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963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Caratteristica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Immagini</a:t>
                      </a:r>
                      <a:r>
                        <a:rPr lang="it-IT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monocromatiche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Immagini RGB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Spettroscopia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Immagini multispettrali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immagini </a:t>
                      </a:r>
                      <a:r>
                        <a:rPr lang="it-IT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iperspettrali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6587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Informazioni spaziali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it-IT" sz="3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it-IT" sz="3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777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Numero</a:t>
                      </a:r>
                      <a:r>
                        <a:rPr lang="it-IT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bande acquisite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diverse</a:t>
                      </a:r>
                      <a:r>
                        <a:rPr lang="it-IT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decine a centinaia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3 a 10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Centinaia</a:t>
                      </a:r>
                      <a:endParaRPr lang="it-IT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77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Informazioni</a:t>
                      </a:r>
                      <a:r>
                        <a:rPr lang="it-IT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spettrali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it-IT" sz="36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it-IT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it-IT" sz="3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Limitate</a:t>
                      </a:r>
                      <a:endParaRPr lang="it-IT" sz="3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it-IT" sz="3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77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Informazioni sui costituenti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it-IT" sz="36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Limitate</a:t>
                      </a:r>
                      <a:endParaRPr kumimoji="0" lang="it-IT" sz="3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Limitate</a:t>
                      </a:r>
                      <a:endParaRPr kumimoji="0" lang="it-IT" sz="3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45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Sensibilità</a:t>
                      </a:r>
                      <a:r>
                        <a:rPr lang="it-IT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componenti minori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it-IT" sz="3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it-IT" sz="3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it-IT" sz="3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Limitata</a:t>
                      </a:r>
                      <a:endParaRPr kumimoji="0" lang="it-IT" sz="3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kumimoji="0" lang="it-IT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7" y="1492247"/>
            <a:ext cx="671188" cy="63659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96" y="1463673"/>
            <a:ext cx="789883" cy="66516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5" y="1468436"/>
            <a:ext cx="900113" cy="82742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384" y="1492247"/>
            <a:ext cx="847419" cy="73660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9828" y="1492247"/>
            <a:ext cx="912520" cy="7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06" y="1235449"/>
            <a:ext cx="9368387" cy="517879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707778" y="6414247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err="1" smtClean="0"/>
              <a:t>Whiskbroom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3635183" y="6405283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err="1" smtClean="0"/>
              <a:t>Pushbroom</a:t>
            </a:r>
            <a:endParaRPr lang="it-IT" sz="1800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5549142" y="6409766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err="1" smtClean="0"/>
              <a:t>Staring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7176240" y="6409766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err="1" smtClean="0"/>
              <a:t>Snapshot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4643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37" y="1592679"/>
            <a:ext cx="4637154" cy="405508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 – </a:t>
            </a:r>
            <a:r>
              <a:rPr lang="it-IT" dirty="0" err="1" smtClean="0"/>
              <a:t>Whiskbroo</a:t>
            </a:r>
            <a:r>
              <a:rPr lang="it-IT" dirty="0" err="1"/>
              <a:t>m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3980331" y="1412782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Sensore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2354437" y="5047130"/>
            <a:ext cx="1402977" cy="600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Area in acquisizione</a:t>
            </a:r>
            <a:endParaRPr lang="it-IT" sz="1800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3509677" y="5553637"/>
            <a:ext cx="1461245" cy="551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Direzione di scansione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4970922" y="5573806"/>
            <a:ext cx="1705706" cy="5311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Direzione di movimento</a:t>
            </a:r>
            <a:endParaRPr lang="it-IT" sz="1800" dirty="0"/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6432167" y="1753627"/>
            <a:ext cx="458097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dirty="0" smtClean="0">
                <a:sym typeface="Wingdings" panose="05000000000000000000" pitchFamily="2" charset="2"/>
              </a:rPr>
              <a:t>	Possibilità di focalizzare 	l’acquisizione alle sole 	aree di interesse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	</a:t>
            </a:r>
            <a:r>
              <a:rPr lang="it-IT" dirty="0" smtClean="0">
                <a:sym typeface="Wingdings" panose="05000000000000000000" pitchFamily="2" charset="2"/>
              </a:rPr>
              <a:t>Parti meccaniche in 	movimento</a:t>
            </a:r>
            <a:r>
              <a:rPr lang="it-IT" smtClean="0">
                <a:sym typeface="Wingdings" panose="05000000000000000000" pitchFamily="2" charset="2"/>
              </a:rPr>
              <a:t>, possibili 	usure </a:t>
            </a:r>
            <a:r>
              <a:rPr lang="it-IT" dirty="0" smtClean="0">
                <a:sym typeface="Wingdings" panose="05000000000000000000" pitchFamily="2" charset="2"/>
              </a:rPr>
              <a:t>e guasti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835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75" y="1762322"/>
            <a:ext cx="4089103" cy="37749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 – </a:t>
            </a:r>
            <a:r>
              <a:rPr lang="it-IT" dirty="0" err="1" smtClean="0"/>
              <a:t>Pushbroom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3980331" y="1412782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Array di sensori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2354437" y="5047130"/>
            <a:ext cx="1402977" cy="600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Linea in acquisizione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1622604" y="3398137"/>
            <a:ext cx="1705706" cy="5311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Direzione di movimento</a:t>
            </a:r>
            <a:endParaRPr lang="it-IT" sz="1800" dirty="0"/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6254078" y="1753627"/>
            <a:ext cx="5512098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	</a:t>
            </a:r>
            <a:r>
              <a:rPr lang="it-IT" dirty="0" smtClean="0">
                <a:sym typeface="Wingdings" panose="05000000000000000000" pitchFamily="2" charset="2"/>
              </a:rPr>
              <a:t>Permette di selezionare quali 	bande acquisire</a:t>
            </a:r>
          </a:p>
          <a:p>
            <a:pPr marL="0" indent="0" algn="just">
              <a:buNone/>
            </a:pPr>
            <a:endParaRPr lang="it-IT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	</a:t>
            </a:r>
            <a:r>
              <a:rPr lang="it-IT" dirty="0" smtClean="0">
                <a:sym typeface="Wingdings" panose="05000000000000000000" pitchFamily="2" charset="2"/>
              </a:rPr>
              <a:t>Assenza di parti in movimento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	</a:t>
            </a:r>
            <a:r>
              <a:rPr lang="it-IT" dirty="0" smtClean="0">
                <a:sym typeface="Wingdings" panose="05000000000000000000" pitchFamily="2" charset="2"/>
              </a:rPr>
              <a:t>Difficoltà di calibrazione e 	problemi legati alle possibili 	differenze tra i sensori 	dell’array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25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 – </a:t>
            </a:r>
            <a:r>
              <a:rPr lang="it-IT" dirty="0" err="1" smtClean="0"/>
              <a:t>Staring</a:t>
            </a:r>
            <a:endParaRPr lang="it-IT" dirty="0"/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6254078" y="2479765"/>
            <a:ext cx="5673463" cy="358485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sz="45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it-IT" sz="4500" dirty="0" smtClean="0">
                <a:sym typeface="Wingdings" panose="05000000000000000000" pitchFamily="2" charset="2"/>
              </a:rPr>
              <a:t>Permette di selezionare quali 	bande acquisire</a:t>
            </a:r>
          </a:p>
          <a:p>
            <a:pPr marL="0" indent="0" algn="just">
              <a:buNone/>
            </a:pPr>
            <a:endParaRPr lang="it-IT" sz="45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it-IT" sz="4500" dirty="0">
                <a:solidFill>
                  <a:srgbClr val="00B050"/>
                </a:solidFill>
                <a:sym typeface="Wingdings" panose="05000000000000000000" pitchFamily="2" charset="2"/>
              </a:rPr>
              <a:t>	</a:t>
            </a:r>
            <a:r>
              <a:rPr lang="it-IT" sz="4500" dirty="0" smtClean="0">
                <a:sym typeface="Wingdings" panose="05000000000000000000" pitchFamily="2" charset="2"/>
              </a:rPr>
              <a:t>Assenza di parti in movimento</a:t>
            </a:r>
          </a:p>
          <a:p>
            <a:pPr marL="0" indent="0" algn="just">
              <a:buNone/>
            </a:pPr>
            <a:endParaRPr lang="it-IT" sz="4500" dirty="0"/>
          </a:p>
          <a:p>
            <a:pPr marL="0" indent="0" algn="just">
              <a:buNone/>
            </a:pPr>
            <a:r>
              <a:rPr lang="it-IT" sz="4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	</a:t>
            </a:r>
            <a:r>
              <a:rPr lang="it-IT" sz="4500" dirty="0" smtClean="0">
                <a:sym typeface="Wingdings" panose="05000000000000000000" pitchFamily="2" charset="2"/>
              </a:rPr>
              <a:t>Bassa frequenza di acquisizione</a:t>
            </a:r>
          </a:p>
          <a:p>
            <a:pPr marL="0" indent="0" algn="just">
              <a:buNone/>
            </a:pPr>
            <a:endParaRPr lang="it-IT" sz="45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it-IT" sz="4500" dirty="0">
                <a:solidFill>
                  <a:srgbClr val="FF0000"/>
                </a:solidFill>
                <a:sym typeface="Wingdings" panose="05000000000000000000" pitchFamily="2" charset="2"/>
              </a:rPr>
              <a:t>	</a:t>
            </a:r>
            <a:r>
              <a:rPr lang="it-IT" sz="4500" dirty="0" smtClean="0">
                <a:sym typeface="Wingdings" panose="05000000000000000000" pitchFamily="2" charset="2"/>
              </a:rPr>
              <a:t>Risoluzione spettrale inferiore 	rispetto a sistemi </a:t>
            </a:r>
            <a:r>
              <a:rPr lang="it-IT" sz="4500" dirty="0" err="1" smtClean="0">
                <a:sym typeface="Wingdings" panose="05000000000000000000" pitchFamily="2" charset="2"/>
              </a:rPr>
              <a:t>pushbroom</a:t>
            </a:r>
            <a:endParaRPr lang="it-IT" sz="45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it-IT" dirty="0" smtClean="0">
              <a:sym typeface="Wingdings" panose="05000000000000000000" pitchFamily="2" charset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33" y="1479737"/>
            <a:ext cx="1990725" cy="5162550"/>
          </a:xfrm>
          <a:prstGeom prst="rect">
            <a:avLst/>
          </a:prstGeom>
        </p:spPr>
      </p:pic>
      <p:sp>
        <p:nvSpPr>
          <p:cNvPr id="11" name="Sottotitolo 2"/>
          <p:cNvSpPr txBox="1">
            <a:spLocks/>
          </p:cNvSpPr>
          <p:nvPr/>
        </p:nvSpPr>
        <p:spPr>
          <a:xfrm>
            <a:off x="2704057" y="1281954"/>
            <a:ext cx="1402977" cy="600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Banda in acquisizione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2252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 – </a:t>
            </a:r>
            <a:r>
              <a:rPr lang="it-IT" dirty="0" err="1" smtClean="0"/>
              <a:t>Snapshot</a:t>
            </a:r>
            <a:endParaRPr lang="it-IT" dirty="0"/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6254078" y="2479765"/>
            <a:ext cx="5673463" cy="358485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sz="45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it-IT" sz="4500" dirty="0" smtClean="0">
                <a:sym typeface="Wingdings" panose="05000000000000000000" pitchFamily="2" charset="2"/>
              </a:rPr>
              <a:t>Permette di selezionare quali 	bande acquisire</a:t>
            </a:r>
          </a:p>
          <a:p>
            <a:pPr marL="0" indent="0" algn="just">
              <a:buNone/>
            </a:pPr>
            <a:endParaRPr lang="it-IT" sz="45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it-IT" sz="4500" dirty="0">
                <a:solidFill>
                  <a:srgbClr val="00B050"/>
                </a:solidFill>
                <a:sym typeface="Wingdings" panose="05000000000000000000" pitchFamily="2" charset="2"/>
              </a:rPr>
              <a:t>	</a:t>
            </a:r>
            <a:r>
              <a:rPr lang="it-IT" sz="4500" dirty="0" smtClean="0">
                <a:sym typeface="Wingdings" panose="05000000000000000000" pitchFamily="2" charset="2"/>
              </a:rPr>
              <a:t>Assenza di parti in movimento</a:t>
            </a:r>
          </a:p>
          <a:p>
            <a:pPr marL="0" indent="0" algn="just">
              <a:buNone/>
            </a:pPr>
            <a:endParaRPr lang="it-IT" sz="4500" dirty="0"/>
          </a:p>
          <a:p>
            <a:pPr marL="0" indent="0" algn="just">
              <a:buNone/>
            </a:pPr>
            <a:r>
              <a:rPr lang="it-IT" sz="4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	</a:t>
            </a:r>
            <a:r>
              <a:rPr lang="it-IT" sz="4500" dirty="0" smtClean="0">
                <a:sym typeface="Wingdings" panose="05000000000000000000" pitchFamily="2" charset="2"/>
              </a:rPr>
              <a:t>Bassa frequenza di acquisizione</a:t>
            </a:r>
          </a:p>
          <a:p>
            <a:pPr marL="0" indent="0" algn="just">
              <a:buNone/>
            </a:pPr>
            <a:endParaRPr lang="it-IT" sz="45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it-IT" sz="4500" dirty="0">
                <a:solidFill>
                  <a:srgbClr val="FF0000"/>
                </a:solidFill>
                <a:sym typeface="Wingdings" panose="05000000000000000000" pitchFamily="2" charset="2"/>
              </a:rPr>
              <a:t>	</a:t>
            </a:r>
            <a:r>
              <a:rPr lang="it-IT" sz="4500" dirty="0" smtClean="0">
                <a:sym typeface="Wingdings" panose="05000000000000000000" pitchFamily="2" charset="2"/>
              </a:rPr>
              <a:t>Risoluzione spettrale inferiore 	rispetto a sistemi </a:t>
            </a:r>
            <a:r>
              <a:rPr lang="it-IT" sz="4500" dirty="0" err="1" smtClean="0">
                <a:sym typeface="Wingdings" panose="05000000000000000000" pitchFamily="2" charset="2"/>
              </a:rPr>
              <a:t>pushbroom</a:t>
            </a:r>
            <a:endParaRPr lang="it-IT" sz="45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it-IT" dirty="0" smtClean="0">
              <a:sym typeface="Wingdings" panose="05000000000000000000" pitchFamily="2" charset="2"/>
            </a:endParaRPr>
          </a:p>
        </p:txBody>
      </p:sp>
      <p:pic>
        <p:nvPicPr>
          <p:cNvPr id="1026" name="Picture 2" descr="http://www.advancedcontrolinc.com/Images/snapshot_sens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2199526" y="1690688"/>
            <a:ext cx="3085168" cy="47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1344708" y="1917138"/>
            <a:ext cx="140297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Sensore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9830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 – Problematiche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1139361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La risoluzione spaziale non è elevata come quella spettrale</a:t>
            </a:r>
          </a:p>
          <a:p>
            <a:pPr algn="just"/>
            <a:r>
              <a:rPr lang="it-IT" dirty="0" smtClean="0"/>
              <a:t>Nello stesso pixel sono presenti diversi materiali (</a:t>
            </a:r>
            <a:r>
              <a:rPr lang="it-IT" i="1" dirty="0" err="1" smtClean="0"/>
              <a:t>mixed</a:t>
            </a:r>
            <a:r>
              <a:rPr lang="it-IT" i="1" dirty="0" smtClean="0"/>
              <a:t> pixel</a:t>
            </a:r>
            <a:r>
              <a:rPr lang="it-IT" dirty="0" smtClean="0"/>
              <a:t>)</a:t>
            </a:r>
          </a:p>
          <a:p>
            <a:pPr algn="just"/>
            <a:r>
              <a:rPr lang="it-IT" dirty="0" smtClean="0"/>
              <a:t>Sono necessarie tecniche opportune per estrarre i materiali da ogni </a:t>
            </a:r>
            <a:r>
              <a:rPr lang="it-IT" dirty="0" err="1" smtClean="0"/>
              <a:t>mixed</a:t>
            </a:r>
            <a:r>
              <a:rPr lang="it-IT" dirty="0" smtClean="0"/>
              <a:t> pixel</a:t>
            </a:r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414" y="3186953"/>
            <a:ext cx="3494274" cy="3247184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6884894" y="3473940"/>
            <a:ext cx="1586753" cy="52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Mixed pixel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(suolo + rocce)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6312414" y="5701789"/>
            <a:ext cx="2011315" cy="52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Mixed pixel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(suolo + alberi)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7105791" y="4508804"/>
            <a:ext cx="1586753" cy="52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Pixel puro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(acqua)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1950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Unmixing</a:t>
            </a:r>
            <a:r>
              <a:rPr lang="it-IT" dirty="0" smtClean="0"/>
              <a:t> </a:t>
            </a:r>
            <a:r>
              <a:rPr lang="it-IT" dirty="0" err="1" smtClean="0"/>
              <a:t>iperspettrale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In letteratura sono stati proposti diversi algoritmi per l’</a:t>
            </a:r>
            <a:r>
              <a:rPr lang="it-IT" i="1" dirty="0" err="1" smtClean="0"/>
              <a:t>unmixing</a:t>
            </a:r>
            <a:r>
              <a:rPr lang="it-IT" i="1" dirty="0" smtClean="0"/>
              <a:t> </a:t>
            </a:r>
            <a:r>
              <a:rPr lang="it-IT" i="1" dirty="0" err="1" smtClean="0"/>
              <a:t>iperspettrale</a:t>
            </a:r>
            <a:r>
              <a:rPr lang="it-IT" dirty="0" smtClean="0"/>
              <a:t> (</a:t>
            </a:r>
            <a:r>
              <a:rPr lang="it-IT" dirty="0" err="1" smtClean="0"/>
              <a:t>Vertex</a:t>
            </a:r>
            <a:r>
              <a:rPr lang="it-IT" dirty="0" smtClean="0"/>
              <a:t> Component Analysis, Minimum Volume </a:t>
            </a:r>
            <a:r>
              <a:rPr lang="it-IT" dirty="0" err="1" smtClean="0"/>
              <a:t>Symplex</a:t>
            </a:r>
            <a:r>
              <a:rPr lang="it-IT" dirty="0" smtClean="0"/>
              <a:t> Analysis,…)</a:t>
            </a:r>
          </a:p>
          <a:p>
            <a:pPr algn="just"/>
            <a:r>
              <a:rPr lang="it-IT" dirty="0" smtClean="0"/>
              <a:t>Due tipologie: lineari e non lineari</a:t>
            </a:r>
          </a:p>
          <a:p>
            <a:pPr algn="just"/>
            <a:r>
              <a:rPr lang="it-IT" dirty="0" smtClean="0"/>
              <a:t>Entrambe sono </a:t>
            </a:r>
            <a:r>
              <a:rPr lang="it-IT" dirty="0" err="1" smtClean="0"/>
              <a:t>computazionalmente</a:t>
            </a:r>
            <a:r>
              <a:rPr lang="it-IT" dirty="0" smtClean="0"/>
              <a:t> onerose e richiedono opportune tecnologie per essere eseguite in tempi ridotti</a:t>
            </a:r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06" y="4067578"/>
            <a:ext cx="8693388" cy="2441639"/>
          </a:xfrm>
          <a:prstGeom prst="rect">
            <a:avLst/>
          </a:prstGeom>
        </p:spPr>
      </p:pic>
      <p:sp>
        <p:nvSpPr>
          <p:cNvPr id="11" name="Sottotitolo 2"/>
          <p:cNvSpPr txBox="1">
            <a:spLocks/>
          </p:cNvSpPr>
          <p:nvPr/>
        </p:nvSpPr>
        <p:spPr>
          <a:xfrm>
            <a:off x="2286002" y="6509217"/>
            <a:ext cx="310626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Modello lineare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6701123" y="6500253"/>
            <a:ext cx="310626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Modello non lineare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7646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Unmixing</a:t>
            </a:r>
            <a:r>
              <a:rPr lang="it-IT" dirty="0" smtClean="0"/>
              <a:t> </a:t>
            </a:r>
            <a:r>
              <a:rPr lang="it-IT" dirty="0" err="1" smtClean="0"/>
              <a:t>iperspettrale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Si effettua una </a:t>
            </a:r>
            <a:r>
              <a:rPr lang="it-IT" i="1" dirty="0" err="1" smtClean="0"/>
              <a:t>Principal</a:t>
            </a:r>
            <a:r>
              <a:rPr lang="it-IT" i="1" dirty="0" smtClean="0"/>
              <a:t> Component Analysis</a:t>
            </a:r>
            <a:r>
              <a:rPr lang="it-IT" dirty="0" smtClean="0"/>
              <a:t> sull’immagine acquisita</a:t>
            </a:r>
            <a:endParaRPr lang="it-IT" dirty="0" smtClean="0"/>
          </a:p>
          <a:p>
            <a:pPr algn="just"/>
            <a:r>
              <a:rPr lang="it-IT" dirty="0" smtClean="0"/>
              <a:t>Viene applicata un’opportuna trasformazione ortogonale che effettua un cambio di coordinate </a:t>
            </a:r>
            <a:endParaRPr lang="it-IT" dirty="0" smtClean="0"/>
          </a:p>
          <a:p>
            <a:pPr algn="just"/>
            <a:r>
              <a:rPr lang="it-IT" dirty="0" smtClean="0"/>
              <a:t>Problema risolvibile con tecniche di </a:t>
            </a:r>
            <a:r>
              <a:rPr lang="it-IT" i="1" dirty="0" smtClean="0"/>
              <a:t>machine </a:t>
            </a:r>
            <a:r>
              <a:rPr lang="it-IT" i="1" dirty="0" err="1" smtClean="0"/>
              <a:t>learning</a:t>
            </a:r>
            <a:endParaRPr lang="it-IT" i="1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3207964"/>
            <a:ext cx="9848850" cy="3478218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7328648" y="3255030"/>
            <a:ext cx="310626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Spazio delle componenti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2236692" y="3246066"/>
            <a:ext cx="310626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Spazio iniziale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2989731" y="6350005"/>
            <a:ext cx="310626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x</a:t>
            </a:r>
            <a:endParaRPr lang="it-IT" sz="1800" dirty="0"/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477795" y="6308729"/>
            <a:ext cx="310626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y</a:t>
            </a:r>
            <a:endParaRPr lang="it-IT" sz="1800" dirty="0"/>
          </a:p>
        </p:txBody>
      </p:sp>
      <p:sp>
        <p:nvSpPr>
          <p:cNvPr id="14" name="Sottotitolo 2"/>
          <p:cNvSpPr txBox="1">
            <a:spLocks/>
          </p:cNvSpPr>
          <p:nvPr/>
        </p:nvSpPr>
        <p:spPr>
          <a:xfrm>
            <a:off x="143995" y="3916179"/>
            <a:ext cx="2092697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z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502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18049"/>
            <a:ext cx="10515600" cy="4351338"/>
          </a:xfrm>
        </p:spPr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 smtClean="0"/>
          </a:p>
          <a:p>
            <a:r>
              <a:rPr lang="it-IT" dirty="0" smtClean="0"/>
              <a:t>Sistemi di acquisizione</a:t>
            </a:r>
          </a:p>
          <a:p>
            <a:r>
              <a:rPr lang="it-IT" dirty="0"/>
              <a:t>Tecnologie per l’elaborazione in tempo </a:t>
            </a:r>
            <a:r>
              <a:rPr lang="it-IT" dirty="0" smtClean="0"/>
              <a:t>reale</a:t>
            </a:r>
          </a:p>
          <a:p>
            <a:r>
              <a:rPr lang="it-IT" dirty="0" smtClean="0"/>
              <a:t>Casi studio</a:t>
            </a:r>
          </a:p>
          <a:p>
            <a:r>
              <a:rPr lang="it-IT" dirty="0" smtClean="0"/>
              <a:t>Conclusioni</a:t>
            </a:r>
            <a:endParaRPr lang="it-IT" dirty="0"/>
          </a:p>
        </p:txBody>
      </p:sp>
      <p:pic>
        <p:nvPicPr>
          <p:cNvPr id="2050" name="Picture 2" descr="http://medicine.osu.edu/regenerativemedicine/PublishingImages/XuFig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r="1113" b="15355"/>
          <a:stretch/>
        </p:blipFill>
        <p:spPr bwMode="auto">
          <a:xfrm>
            <a:off x="3455894" y="4577230"/>
            <a:ext cx="5238206" cy="16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Unmixing</a:t>
            </a:r>
            <a:r>
              <a:rPr lang="it-IT" dirty="0" smtClean="0"/>
              <a:t> </a:t>
            </a:r>
            <a:r>
              <a:rPr lang="it-IT" dirty="0" err="1" smtClean="0"/>
              <a:t>iperspettrale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77795" y="776292"/>
                <a:ext cx="10696711" cy="5510208"/>
              </a:xfrm>
            </p:spPr>
            <p:txBody>
              <a:bodyPr/>
              <a:lstStyle/>
              <a:p>
                <a:pPr algn="just"/>
                <a:endParaRPr lang="it-IT" dirty="0" smtClean="0"/>
              </a:p>
              <a:p>
                <a:pPr algn="just"/>
                <a:r>
                  <a:rPr lang="it-IT" dirty="0" smtClean="0"/>
                  <a:t>Formulazione matematica del problema nel caso lineare: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dirty="0" smtClean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dirty="0" smtClean="0"/>
                  <a:t> immagine </a:t>
                </a:r>
                <a:r>
                  <a:rPr lang="it-IT" dirty="0" err="1" smtClean="0"/>
                  <a:t>iperspettrale</a:t>
                </a:r>
                <a:endParaRPr lang="it-IT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dirty="0" smtClean="0"/>
                  <a:t> matrice contenente le firme spettrali degli </a:t>
                </a:r>
                <a:r>
                  <a:rPr lang="it-IT" dirty="0" err="1" smtClean="0"/>
                  <a:t>endmembers</a:t>
                </a:r>
                <a:endParaRPr lang="it-IT" dirty="0" smtClean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dirty="0" smtClean="0"/>
                  <a:t> matrice di </a:t>
                </a:r>
                <a:r>
                  <a:rPr lang="it-IT" i="1" dirty="0" smtClean="0"/>
                  <a:t>mixing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dirty="0" smtClean="0"/>
                  <a:t> rumore</a:t>
                </a:r>
              </a:p>
              <a:p>
                <a:pPr marL="0" indent="0" algn="just">
                  <a:buNone/>
                </a:pPr>
                <a:endParaRPr lang="it-IT" dirty="0" smtClean="0"/>
              </a:p>
              <a:p>
                <a:pPr algn="just"/>
                <a:r>
                  <a:rPr lang="it-IT" dirty="0" smtClean="0"/>
                  <a:t>Lo scopo principale dell’</a:t>
                </a:r>
                <a:r>
                  <a:rPr lang="it-IT" dirty="0" err="1" smtClean="0"/>
                  <a:t>unmixing</a:t>
                </a:r>
                <a:r>
                  <a:rPr lang="it-IT" dirty="0" smtClean="0"/>
                  <a:t> è la stima della matrice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it-IT" dirty="0"/>
              </a:p>
              <a:p>
                <a:pPr marL="0" indent="0" algn="just">
                  <a:buNone/>
                </a:pPr>
                <a:endParaRPr lang="it-IT" dirty="0"/>
              </a:p>
              <a:p>
                <a:pPr algn="just"/>
                <a:endParaRPr lang="it-IT" i="1" dirty="0"/>
              </a:p>
              <a:p>
                <a:pPr algn="just"/>
                <a:endParaRPr lang="it-IT" dirty="0"/>
              </a:p>
              <a:p>
                <a:pPr algn="just"/>
                <a:endParaRPr lang="it-IT" dirty="0"/>
              </a:p>
            </p:txBody>
          </p:sp>
        </mc:Choice>
        <mc:Fallback xmlns="">
          <p:sp>
            <p:nvSpPr>
              <p:cNvPr id="6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795" y="776292"/>
                <a:ext cx="10696711" cy="5510208"/>
              </a:xfrm>
              <a:blipFill rotWithShape="0">
                <a:blip r:embed="rId2"/>
                <a:stretch>
                  <a:fillRect l="-10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0902"/>
          <a:stretch/>
        </p:blipFill>
        <p:spPr>
          <a:xfrm>
            <a:off x="10186987" y="2793206"/>
            <a:ext cx="1447939" cy="2390775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8434397" y="3386141"/>
            <a:ext cx="1752590" cy="1188251"/>
            <a:chOff x="8434397" y="3300413"/>
            <a:chExt cx="1752590" cy="1188251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4397" y="3531396"/>
              <a:ext cx="952500" cy="752475"/>
            </a:xfrm>
            <a:prstGeom prst="rect">
              <a:avLst/>
            </a:prstGeom>
          </p:spPr>
        </p:pic>
        <p:cxnSp>
          <p:nvCxnSpPr>
            <p:cNvPr id="8" name="Connettore 2 7"/>
            <p:cNvCxnSpPr>
              <a:stCxn id="4" idx="3"/>
            </p:cNvCxnSpPr>
            <p:nvPr/>
          </p:nvCxnSpPr>
          <p:spPr>
            <a:xfrm flipV="1">
              <a:off x="9386897" y="3300413"/>
              <a:ext cx="800090" cy="60722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9382134" y="3881443"/>
              <a:ext cx="800090" cy="60722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V="1">
              <a:off x="9382129" y="3881443"/>
              <a:ext cx="800095" cy="714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16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Sistemi di acquisizione – Problematiche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Lo schema comune di elaborazione è definito </a:t>
            </a:r>
            <a:r>
              <a:rPr lang="it-IT" i="1" dirty="0" err="1" smtClean="0"/>
              <a:t>unmixing</a:t>
            </a:r>
            <a:r>
              <a:rPr lang="it-IT" i="1" dirty="0" smtClean="0"/>
              <a:t> </a:t>
            </a:r>
            <a:r>
              <a:rPr lang="it-IT" i="1" dirty="0" err="1" smtClean="0"/>
              <a:t>chain</a:t>
            </a:r>
            <a:r>
              <a:rPr lang="it-IT" dirty="0" smtClean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24" y="1841913"/>
            <a:ext cx="6001450" cy="4915056"/>
          </a:xfrm>
          <a:prstGeom prst="rect">
            <a:avLst/>
          </a:prstGeom>
        </p:spPr>
      </p:pic>
      <p:sp>
        <p:nvSpPr>
          <p:cNvPr id="5" name="Freccia circolare a sinistra 4"/>
          <p:cNvSpPr/>
          <p:nvPr/>
        </p:nvSpPr>
        <p:spPr>
          <a:xfrm>
            <a:off x="8848165" y="2622176"/>
            <a:ext cx="887506" cy="2339789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Classificazione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Per rendere facilmente interpretabili i dati </a:t>
            </a:r>
            <a:r>
              <a:rPr lang="it-IT" dirty="0" err="1" smtClean="0"/>
              <a:t>iperspettrali</a:t>
            </a:r>
            <a:r>
              <a:rPr lang="it-IT" dirty="0" smtClean="0"/>
              <a:t> è necessario classificare il contenuto dell’immagine acquisita</a:t>
            </a:r>
          </a:p>
          <a:p>
            <a:pPr algn="just"/>
            <a:r>
              <a:rPr lang="it-IT" dirty="0" smtClean="0"/>
              <a:t>In pratica si vuole un metodo automatico per raggruppare pixel </a:t>
            </a:r>
            <a:r>
              <a:rPr lang="it-IT" dirty="0" err="1" smtClean="0"/>
              <a:t>iperspettrali</a:t>
            </a:r>
            <a:r>
              <a:rPr lang="it-IT" dirty="0" smtClean="0"/>
              <a:t> omogenei in opportune classi</a:t>
            </a:r>
          </a:p>
          <a:p>
            <a:pPr algn="just"/>
            <a:r>
              <a:rPr lang="it-IT" dirty="0" smtClean="0"/>
              <a:t>In letteratura sono utilizzati due approcci: </a:t>
            </a:r>
            <a:r>
              <a:rPr lang="it-IT" dirty="0" err="1" smtClean="0"/>
              <a:t>neural</a:t>
            </a:r>
            <a:r>
              <a:rPr lang="it-IT" dirty="0" smtClean="0"/>
              <a:t> network e </a:t>
            </a:r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vector</a:t>
            </a:r>
            <a:r>
              <a:rPr lang="it-IT" dirty="0" smtClean="0"/>
              <a:t> machine</a:t>
            </a:r>
            <a:endParaRPr lang="it-IT" dirty="0"/>
          </a:p>
        </p:txBody>
      </p:sp>
      <p:pic>
        <p:nvPicPr>
          <p:cNvPr id="2050" name="Picture 2" descr="http://handmadeadv.com/wp-content/uploads/2014/07/neural-network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69" y="3966935"/>
            <a:ext cx="4464424" cy="280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567" y="4276218"/>
            <a:ext cx="4783316" cy="21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Neural</a:t>
            </a:r>
            <a:r>
              <a:rPr lang="it-IT" dirty="0" smtClean="0"/>
              <a:t> networks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Modelli ispirati alle reti neurali biologiche, utilizzate per approssimare funzioni</a:t>
            </a:r>
          </a:p>
          <a:p>
            <a:pPr algn="just"/>
            <a:r>
              <a:rPr lang="it-IT" dirty="0" smtClean="0"/>
              <a:t>Rappresentate tramite neuroni organizzati in strati ed opportunamente connessi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64" y="2857471"/>
            <a:ext cx="6415579" cy="3480296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2891120" y="6333565"/>
            <a:ext cx="1506072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Livello di input</a:t>
            </a:r>
            <a:endParaRPr lang="it-IT" sz="1800" dirty="0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5168155" y="6324601"/>
            <a:ext cx="1506072" cy="533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Livelli nascosti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(</a:t>
            </a:r>
            <a:r>
              <a:rPr lang="it-IT" sz="1800" dirty="0" err="1" smtClean="0"/>
              <a:t>hydden</a:t>
            </a:r>
            <a:r>
              <a:rPr lang="it-IT" sz="1800" dirty="0" smtClean="0"/>
              <a:t> </a:t>
            </a:r>
            <a:r>
              <a:rPr lang="it-IT" sz="1800" dirty="0" err="1" smtClean="0"/>
              <a:t>layers</a:t>
            </a:r>
            <a:r>
              <a:rPr lang="it-IT" sz="1800" dirty="0" smtClean="0"/>
              <a:t>)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7548286" y="6324601"/>
            <a:ext cx="1552709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Livello di uscita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712694" y="4220095"/>
            <a:ext cx="2191870" cy="7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INPUT: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caratteristiche</a:t>
            </a:r>
            <a:endParaRPr lang="it-IT" sz="1800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9175390" y="4211131"/>
            <a:ext cx="2191870" cy="7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OUTPUT: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classificazione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0920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Neural</a:t>
            </a:r>
            <a:r>
              <a:rPr lang="it-IT" dirty="0" smtClean="0"/>
              <a:t> networks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L’unità fondamentale è il </a:t>
            </a:r>
            <a:r>
              <a:rPr lang="it-IT" dirty="0" err="1" smtClean="0"/>
              <a:t>percettrone</a:t>
            </a:r>
            <a:r>
              <a:rPr lang="it-IT" dirty="0" smtClean="0"/>
              <a:t>, che somma tutti gli input ed applica alla somma una opportuna funzione, tipicamente una </a:t>
            </a:r>
            <a:r>
              <a:rPr lang="it-IT" dirty="0" err="1" smtClean="0"/>
              <a:t>sigmoide</a:t>
            </a: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65" y="2243137"/>
            <a:ext cx="5856869" cy="30622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508" y="4353936"/>
            <a:ext cx="3430792" cy="23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Neural</a:t>
            </a:r>
            <a:r>
              <a:rPr lang="it-IT" dirty="0" smtClean="0"/>
              <a:t> networks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La rete deve essere addestrata alla classificazione, stimando i pesi da associare ad ogni connessione</a:t>
            </a:r>
          </a:p>
          <a:p>
            <a:pPr algn="just"/>
            <a:r>
              <a:rPr lang="it-IT" dirty="0" smtClean="0"/>
              <a:t>Si utilizza un </a:t>
            </a:r>
            <a:r>
              <a:rPr lang="it-IT" i="1" dirty="0" smtClean="0"/>
              <a:t>training set</a:t>
            </a:r>
            <a:r>
              <a:rPr lang="it-IT" dirty="0" smtClean="0"/>
              <a:t> contenete valori di input e la classificazione attesa</a:t>
            </a:r>
          </a:p>
          <a:p>
            <a:pPr algn="just"/>
            <a:r>
              <a:rPr lang="it-IT" dirty="0" smtClean="0"/>
              <a:t>Si minimizza l’errore tra classificazione attesa e classificazione effettiva</a:t>
            </a:r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405" y="3509683"/>
            <a:ext cx="6731932" cy="2904564"/>
          </a:xfrm>
          <a:prstGeom prst="rect">
            <a:avLst/>
          </a:prstGeom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2923393" y="3509683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Aggiornamento pesi</a:t>
            </a:r>
            <a:endParaRPr lang="it-IT" sz="1800" dirty="0"/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5923853" y="3960158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Gradiente</a:t>
            </a:r>
            <a:endParaRPr lang="it-IT" sz="1800" dirty="0"/>
          </a:p>
        </p:txBody>
      </p:sp>
      <p:sp>
        <p:nvSpPr>
          <p:cNvPr id="14" name="Sottotitolo 2"/>
          <p:cNvSpPr txBox="1">
            <a:spLocks/>
          </p:cNvSpPr>
          <p:nvPr/>
        </p:nvSpPr>
        <p:spPr>
          <a:xfrm>
            <a:off x="5826150" y="5820335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Gradiente</a:t>
            </a:r>
            <a:endParaRPr lang="it-IT" sz="1800" dirty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6733003" y="4435378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Gradiente</a:t>
            </a:r>
            <a:endParaRPr lang="it-IT" sz="1800" dirty="0"/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8961850" y="4128246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Riferimento</a:t>
            </a:r>
            <a:endParaRPr lang="it-IT" sz="1800" dirty="0"/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8480222" y="5818184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Output</a:t>
            </a:r>
            <a:endParaRPr lang="it-IT" sz="1800" dirty="0"/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8238348" y="4793876"/>
            <a:ext cx="1890654" cy="33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Errore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0855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Neural</a:t>
            </a:r>
            <a:r>
              <a:rPr lang="it-IT" dirty="0" smtClean="0"/>
              <a:t> networks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Il metodo del gradiente soffre del problema dei minimi locali, inoltre la convergenza può essere lenta, in funzione dell’algoritmo utilizzato</a:t>
            </a:r>
          </a:p>
          <a:p>
            <a:pPr algn="just"/>
            <a:endParaRPr lang="it-IT" dirty="0"/>
          </a:p>
        </p:txBody>
      </p:sp>
      <p:pic>
        <p:nvPicPr>
          <p:cNvPr id="1026" name="Picture 2" descr="Figure 2: Behavior of different methods to accelerate gradient descent on a saddle point. Saddle points are thought to be the main difficulty in optimizing deep networks. Image by Alec Radford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86000"/>
            <a:ext cx="5905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Vector</a:t>
            </a:r>
            <a:r>
              <a:rPr lang="it-IT" dirty="0" smtClean="0"/>
              <a:t> </a:t>
            </a:r>
            <a:r>
              <a:rPr lang="it-IT" dirty="0" err="1" smtClean="0"/>
              <a:t>Machines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2"/>
            <a:ext cx="10696711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Tecnica di classificazione supervisionata sviluppata a partire dagli anni ’90</a:t>
            </a:r>
          </a:p>
          <a:p>
            <a:pPr algn="just"/>
            <a:r>
              <a:rPr lang="it-IT" dirty="0" smtClean="0"/>
              <a:t>Non soffrono del problema di minimi locali</a:t>
            </a:r>
          </a:p>
          <a:p>
            <a:pPr algn="just"/>
            <a:r>
              <a:rPr lang="it-IT" dirty="0" smtClean="0"/>
              <a:t>Utilizzate spesso quando non sono necessarie molte classi</a:t>
            </a: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2050" name="Picture 2" descr="mj-01-sv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467108"/>
            <a:ext cx="3830638" cy="30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Vector</a:t>
            </a:r>
            <a:r>
              <a:rPr lang="it-IT" dirty="0" smtClean="0"/>
              <a:t> </a:t>
            </a:r>
            <a:r>
              <a:rPr lang="it-IT" dirty="0" err="1" smtClean="0"/>
              <a:t>Machines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77795" y="776291"/>
                <a:ext cx="11009355" cy="5881683"/>
              </a:xfrm>
            </p:spPr>
            <p:txBody>
              <a:bodyPr/>
              <a:lstStyle/>
              <a:p>
                <a:pPr algn="just"/>
                <a:endParaRPr lang="it-IT" dirty="0" smtClean="0"/>
              </a:p>
              <a:p>
                <a:pPr algn="just"/>
                <a:r>
                  <a:rPr lang="it-IT" dirty="0" smtClean="0"/>
                  <a:t>Esempio di classificazione lineare in due gruppi:</a:t>
                </a:r>
              </a:p>
              <a:p>
                <a:pPr marL="0" indent="0" algn="just">
                  <a:buNone/>
                </a:pPr>
                <a:r>
                  <a:rPr lang="it-IT" dirty="0" smtClean="0"/>
                  <a:t>	Input:		punti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		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≔{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=+1}</m:t>
                    </m:r>
                  </m:oMath>
                </a14:m>
                <a:endParaRPr lang="it-IT" dirty="0" smtClean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it-IT" dirty="0" smtClean="0"/>
                  <a:t>			classi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		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≔{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1}</m:t>
                    </m:r>
                  </m:oMath>
                </a14:m>
                <a:endParaRPr lang="it-IT" dirty="0" smtClean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 smtClean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 smtClean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>
                  <a:ea typeface="Cambria Math" panose="02040503050406030204" pitchFamily="18" charset="0"/>
                </a:endParaRPr>
              </a:p>
              <a:p>
                <a:pPr algn="just"/>
                <a:r>
                  <a:rPr lang="it-IT" dirty="0" smtClean="0">
                    <a:ea typeface="Cambria Math" panose="02040503050406030204" pitchFamily="18" charset="0"/>
                  </a:rPr>
                  <a:t>Si cerca l’iperpiano avente </a:t>
                </a:r>
                <a:r>
                  <a:rPr lang="it-IT" dirty="0">
                    <a:ea typeface="Cambria Math" panose="02040503050406030204" pitchFamily="18" charset="0"/>
                  </a:rPr>
                  <a:t>il margine massimo</a:t>
                </a:r>
                <a:r>
                  <a:rPr lang="it-IT" dirty="0" smtClean="0">
                    <a:ea typeface="Cambria Math" panose="02040503050406030204" pitchFamily="18" charset="0"/>
                  </a:rPr>
                  <a:t> che suddivide i due gruppi</a:t>
                </a:r>
                <a:endParaRPr lang="it-IT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 smtClean="0"/>
              </a:p>
              <a:p>
                <a:pPr algn="just"/>
                <a:endParaRPr lang="it-IT" dirty="0"/>
              </a:p>
            </p:txBody>
          </p:sp>
        </mc:Choice>
        <mc:Fallback xmlns="">
          <p:sp>
            <p:nvSpPr>
              <p:cNvPr id="6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795" y="776291"/>
                <a:ext cx="11009355" cy="5881683"/>
              </a:xfrm>
              <a:blipFill rotWithShape="0">
                <a:blip r:embed="rId2"/>
                <a:stretch>
                  <a:fillRect l="-997" r="-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e 3"/>
          <p:cNvSpPr/>
          <p:nvPr/>
        </p:nvSpPr>
        <p:spPr>
          <a:xfrm>
            <a:off x="10910885" y="1844684"/>
            <a:ext cx="371475" cy="37147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90000">
                <a:srgbClr val="FF0000"/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0920408" y="2368563"/>
            <a:ext cx="371475" cy="371475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lumMod val="7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83" y="3100397"/>
            <a:ext cx="2588919" cy="202723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991370" y="3109917"/>
            <a:ext cx="2588919" cy="2027233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>
            <a:off x="5157788" y="3986213"/>
            <a:ext cx="1743075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5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Vector</a:t>
            </a:r>
            <a:r>
              <a:rPr lang="it-IT" dirty="0" smtClean="0"/>
              <a:t> </a:t>
            </a:r>
            <a:r>
              <a:rPr lang="it-IT" dirty="0" err="1" smtClean="0"/>
              <a:t>Machines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1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Perché l’iperpiano avente margine massimo?</a:t>
            </a: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3" y="1767125"/>
            <a:ext cx="10072687" cy="4914659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H="1">
            <a:off x="3414713" y="1400175"/>
            <a:ext cx="5686426" cy="491490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5286375" y="1143000"/>
            <a:ext cx="2428876" cy="57150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7743822" y="1590675"/>
            <a:ext cx="442915" cy="27146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90000">
                <a:schemeClr val="tx1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064917" y="5986464"/>
            <a:ext cx="442915" cy="27146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90000">
                <a:schemeClr val="tx1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7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7795" y="1139361"/>
            <a:ext cx="9353829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Tecnologia nata per acquisizioni da satellite ed aeree</a:t>
            </a:r>
          </a:p>
          <a:p>
            <a:pPr algn="just"/>
            <a:r>
              <a:rPr lang="it-IT" dirty="0" smtClean="0"/>
              <a:t>Possibilità di acquisire informazioni sia spaziali che spettrali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604" y="3250267"/>
            <a:ext cx="8353425" cy="2724150"/>
          </a:xfrm>
          <a:prstGeom prst="rect">
            <a:avLst/>
          </a:prstGeom>
        </p:spPr>
      </p:pic>
      <p:sp>
        <p:nvSpPr>
          <p:cNvPr id="6" name="Sottotitolo 2"/>
          <p:cNvSpPr txBox="1">
            <a:spLocks/>
          </p:cNvSpPr>
          <p:nvPr/>
        </p:nvSpPr>
        <p:spPr>
          <a:xfrm>
            <a:off x="4396347" y="3088061"/>
            <a:ext cx="5795682" cy="1322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VIS: Visibile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NIR: </a:t>
            </a:r>
            <a:r>
              <a:rPr lang="it-IT" sz="1800" dirty="0" err="1" smtClean="0"/>
              <a:t>Near</a:t>
            </a:r>
            <a:r>
              <a:rPr lang="it-IT" sz="1800" dirty="0" smtClean="0"/>
              <a:t> </a:t>
            </a:r>
            <a:r>
              <a:rPr lang="it-IT" sz="1800" dirty="0" err="1" smtClean="0"/>
              <a:t>Infrared</a:t>
            </a:r>
            <a:r>
              <a:rPr lang="it-IT" sz="1800" dirty="0" smtClean="0"/>
              <a:t> (infrarosso vicino)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SWIR: Short </a:t>
            </a:r>
            <a:r>
              <a:rPr lang="it-IT" sz="1800" dirty="0" err="1" smtClean="0"/>
              <a:t>Wavelength</a:t>
            </a:r>
            <a:r>
              <a:rPr lang="it-IT" sz="1800" dirty="0" smtClean="0"/>
              <a:t> </a:t>
            </a:r>
            <a:r>
              <a:rPr lang="it-IT" sz="1800" dirty="0" err="1" smtClean="0"/>
              <a:t>Infrared</a:t>
            </a:r>
            <a:r>
              <a:rPr lang="it-IT" sz="1800" dirty="0" smtClean="0"/>
              <a:t> (infrarosso ad onde corte)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MIR: </a:t>
            </a:r>
            <a:r>
              <a:rPr lang="it-IT" sz="1800" dirty="0" err="1" smtClean="0"/>
              <a:t>Mid</a:t>
            </a:r>
            <a:r>
              <a:rPr lang="it-IT" sz="1800" dirty="0" smtClean="0"/>
              <a:t> </a:t>
            </a:r>
            <a:r>
              <a:rPr lang="it-IT" sz="1800" dirty="0" err="1" smtClean="0"/>
              <a:t>Infrared</a:t>
            </a:r>
            <a:r>
              <a:rPr lang="it-IT" sz="1800" dirty="0" smtClean="0"/>
              <a:t> (infrarosso medio)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LWIR: Large </a:t>
            </a:r>
            <a:r>
              <a:rPr lang="it-IT" sz="1800" dirty="0" err="1" smtClean="0"/>
              <a:t>Wavelength</a:t>
            </a:r>
            <a:r>
              <a:rPr lang="it-IT" sz="1800" dirty="0" smtClean="0"/>
              <a:t> </a:t>
            </a:r>
            <a:r>
              <a:rPr lang="it-IT" sz="1800" dirty="0" err="1" smtClean="0"/>
              <a:t>Infrared</a:t>
            </a:r>
            <a:r>
              <a:rPr lang="it-IT" sz="1800" dirty="0" smtClean="0"/>
              <a:t> (infrarosso ad onde lunghe)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6050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err="1" smtClean="0"/>
              <a:t>Vector</a:t>
            </a:r>
            <a:r>
              <a:rPr lang="it-IT" dirty="0" smtClean="0"/>
              <a:t> </a:t>
            </a:r>
            <a:r>
              <a:rPr lang="it-IT" dirty="0" err="1" smtClean="0"/>
              <a:t>Machines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77795" y="776291"/>
                <a:ext cx="11009355" cy="5881683"/>
              </a:xfrm>
            </p:spPr>
            <p:txBody>
              <a:bodyPr/>
              <a:lstStyle/>
              <a:p>
                <a:pPr algn="just"/>
                <a:endParaRPr lang="it-IT" dirty="0" smtClean="0"/>
              </a:p>
              <a:p>
                <a:pPr algn="just"/>
                <a:r>
                  <a:rPr lang="it-IT" dirty="0" smtClean="0">
                    <a:ea typeface="Cambria Math" panose="02040503050406030204" pitchFamily="18" charset="0"/>
                  </a:rPr>
                  <a:t>Trovare l’iperpiano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 che massimizza la distanza dai vettori di supporto</a:t>
                </a:r>
              </a:p>
              <a:p>
                <a:pPr algn="just"/>
                <a:r>
                  <a:rPr lang="it-IT" dirty="0" smtClean="0"/>
                  <a:t>Formulazione </a:t>
                </a:r>
                <a:r>
                  <a:rPr lang="it-IT" dirty="0"/>
                  <a:t>matematica del problema</a:t>
                </a:r>
                <a:r>
                  <a:rPr lang="it-IT" dirty="0" smtClean="0"/>
                  <a:t>:</a:t>
                </a:r>
              </a:p>
              <a:p>
                <a:pPr algn="just"/>
                <a:endParaRPr lang="it-IT" dirty="0"/>
              </a:p>
              <a:p>
                <a:pPr algn="just"/>
                <a:endParaRPr lang="it-IT" dirty="0" smtClean="0"/>
              </a:p>
              <a:p>
                <a:pPr marL="0" indent="0" algn="just">
                  <a:buNone/>
                </a:pPr>
                <a:r>
                  <a:rPr lang="it-IT" b="0" dirty="0" smtClean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40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sSub>
                              <m:sSubPr>
                                <m:ctrlP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)≥1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4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</m:func>
                  </m:oMath>
                </a14:m>
                <a:endParaRPr lang="it-IT" dirty="0"/>
              </a:p>
              <a:p>
                <a:pPr marL="0" indent="0" algn="just">
                  <a:buNone/>
                </a:pPr>
                <a:endParaRPr lang="it-IT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 smtClean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 smtClean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dirty="0" smtClean="0"/>
              </a:p>
              <a:p>
                <a:pPr algn="just"/>
                <a:endParaRPr lang="it-IT" dirty="0"/>
              </a:p>
            </p:txBody>
          </p:sp>
        </mc:Choice>
        <mc:Fallback xmlns="">
          <p:sp>
            <p:nvSpPr>
              <p:cNvPr id="6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795" y="776291"/>
                <a:ext cx="11009355" cy="5881683"/>
              </a:xfrm>
              <a:blipFill rotWithShape="0">
                <a:blip r:embed="rId2"/>
                <a:stretch>
                  <a:fillRect l="-997" r="-11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2008644"/>
            <a:ext cx="4500562" cy="48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Elaborazione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1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err="1" smtClean="0">
                <a:ea typeface="Cambria Math" panose="02040503050406030204" pitchFamily="18" charset="0"/>
              </a:rPr>
              <a:t>Unmixing</a:t>
            </a:r>
            <a:r>
              <a:rPr lang="it-IT" dirty="0" smtClean="0">
                <a:ea typeface="Cambria Math" panose="02040503050406030204" pitchFamily="18" charset="0"/>
              </a:rPr>
              <a:t> e classificazione sono elaborazioni </a:t>
            </a:r>
            <a:r>
              <a:rPr lang="it-IT" dirty="0" err="1" smtClean="0">
                <a:ea typeface="Cambria Math" panose="02040503050406030204" pitchFamily="18" charset="0"/>
              </a:rPr>
              <a:t>computazionalmente</a:t>
            </a:r>
            <a:r>
              <a:rPr lang="it-IT" dirty="0" smtClean="0">
                <a:ea typeface="Cambria Math" panose="02040503050406030204" pitchFamily="18" charset="0"/>
              </a:rPr>
              <a:t> onerose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Per quanto riguarda l’</a:t>
            </a:r>
            <a:r>
              <a:rPr lang="it-IT" dirty="0" err="1" smtClean="0">
                <a:ea typeface="Cambria Math" panose="02040503050406030204" pitchFamily="18" charset="0"/>
              </a:rPr>
              <a:t>unmixing</a:t>
            </a:r>
            <a:r>
              <a:rPr lang="it-IT" dirty="0" smtClean="0">
                <a:ea typeface="Cambria Math" panose="02040503050406030204" pitchFamily="18" charset="0"/>
              </a:rPr>
              <a:t>, il peso computazionale è dato dalle operazioni di algebra lineare necessarie alle proiezioni, mentre nella classificazione è dato dalla fase di addestramento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Tutte queste operazioni sono intrinsecamente parallele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098" name="Picture 2" descr="http://cdn.phys.org/newman/gfx/news/hires/2014/3-searchingf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914775"/>
            <a:ext cx="3985666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Tassonomia di </a:t>
            </a:r>
            <a:r>
              <a:rPr lang="it-IT" dirty="0" err="1" smtClean="0"/>
              <a:t>Flynn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1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 sistemi di calcolo vengono suddivisi in 4 classi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49" y="1842244"/>
            <a:ext cx="7813301" cy="46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1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Il calcolo parallelo è storicamente basato sull’utilizzo di </a:t>
            </a:r>
            <a:r>
              <a:rPr lang="it-IT" dirty="0" err="1" smtClean="0">
                <a:ea typeface="Cambria Math" panose="02040503050406030204" pitchFamily="18" charset="0"/>
              </a:rPr>
              <a:t>supercomputer</a:t>
            </a:r>
            <a:r>
              <a:rPr lang="it-IT" dirty="0" smtClean="0">
                <a:ea typeface="Cambria Math" panose="02040503050406030204" pitchFamily="18" charset="0"/>
              </a:rPr>
              <a:t> o cluster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Soluzioni non economiche e soggette a costi di manutenzione elevati, oltre a rapida obsolescenza</a:t>
            </a:r>
          </a:p>
          <a:p>
            <a:pPr algn="just"/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7170" name="Picture 2" descr="https://cnet2.cbsistatic.com/hub/i/2011/12/13/9f8c6aa0-fdc4-11e2-8c7c-d4ae52e62bcc/13f199e90ca73fa640de2196c00bd295/San_Diego_gor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00374"/>
            <a:ext cx="4000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raffaelechiatto.com/wp-content/uploads/2010/12/clusterservicelo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3000374"/>
            <a:ext cx="4998455" cy="36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1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Negli ultimi anni sono state proposte tecnologie alternative a </a:t>
            </a:r>
            <a:r>
              <a:rPr lang="it-IT" dirty="0" err="1" smtClean="0">
                <a:ea typeface="Cambria Math" panose="02040503050406030204" pitchFamily="18" charset="0"/>
              </a:rPr>
              <a:t>supercomputer</a:t>
            </a:r>
            <a:r>
              <a:rPr lang="it-IT" dirty="0" smtClean="0">
                <a:ea typeface="Cambria Math" panose="02040503050406030204" pitchFamily="18" charset="0"/>
              </a:rPr>
              <a:t> e cluster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Troviamo principalmente due tipologie: sistemi </a:t>
            </a:r>
            <a:r>
              <a:rPr lang="it-IT" i="1" dirty="0" err="1" smtClean="0">
                <a:ea typeface="Cambria Math" panose="02040503050406030204" pitchFamily="18" charset="0"/>
              </a:rPr>
              <a:t>multicore</a:t>
            </a:r>
            <a:r>
              <a:rPr lang="it-IT" dirty="0" smtClean="0">
                <a:ea typeface="Cambria Math" panose="02040503050406030204" pitchFamily="18" charset="0"/>
              </a:rPr>
              <a:t> e sistemi </a:t>
            </a:r>
            <a:r>
              <a:rPr lang="it-IT" i="1" dirty="0" err="1" smtClean="0">
                <a:ea typeface="Cambria Math" panose="02040503050406030204" pitchFamily="18" charset="0"/>
              </a:rPr>
              <a:t>manycore</a:t>
            </a:r>
            <a:endParaRPr lang="it-IT" i="1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8624"/>
          <a:stretch/>
        </p:blipFill>
        <p:spPr>
          <a:xfrm>
            <a:off x="2452687" y="2963866"/>
            <a:ext cx="7419975" cy="37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776291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Approccio </a:t>
            </a:r>
            <a:r>
              <a:rPr lang="it-IT" dirty="0" err="1" smtClean="0">
                <a:ea typeface="Cambria Math" panose="02040503050406030204" pitchFamily="18" charset="0"/>
              </a:rPr>
              <a:t>multicore</a:t>
            </a:r>
            <a:r>
              <a:rPr lang="it-IT" dirty="0" smtClean="0">
                <a:ea typeface="Cambria Math" panose="02040503050406030204" pitchFamily="18" charset="0"/>
              </a:rPr>
              <a:t> -&gt; moderni processori (principalmente Intel e AMD)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Approccio </a:t>
            </a:r>
            <a:r>
              <a:rPr lang="it-IT" dirty="0" err="1" smtClean="0">
                <a:ea typeface="Cambria Math" panose="02040503050406030204" pitchFamily="18" charset="0"/>
              </a:rPr>
              <a:t>manycore</a:t>
            </a:r>
            <a:r>
              <a:rPr lang="it-IT" dirty="0" smtClean="0">
                <a:ea typeface="Cambria Math" panose="02040503050406030204" pitchFamily="18" charset="0"/>
              </a:rPr>
              <a:t> -&gt; schede grafiche (principalmente NVIDIA e ATI)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8" y="2294451"/>
            <a:ext cx="6815909" cy="45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Il vantaggio è legato a differenti scelte architetturali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776416"/>
            <a:ext cx="89344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Negli ultimi anni le GPU hanno guadagnato importanza all’interno della comunità scientifica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Possibilità di programmarle tramite NVIDIA CUDA, estensione al linguaggio C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5" name="Immagine 7" descr="gpu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3041651"/>
            <a:ext cx="4240212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chipGP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3544888"/>
            <a:ext cx="4167188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2028"/>
          <a:stretch/>
        </p:blipFill>
        <p:spPr>
          <a:xfrm>
            <a:off x="4057650" y="1328737"/>
            <a:ext cx="5538787" cy="54864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Architettura di una moderna GPU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06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Esistono schede derivate dalle GPU specializzate per il calcolo scientifico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1026" name="Picture 2" descr="http://www.xenon.com.au/wp-content/uploads/2014/06/nvidia_tesla_k40_300pxw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36" y="2398059"/>
            <a:ext cx="4641404" cy="33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410274"/>
              </p:ext>
            </p:extLst>
          </p:nvPr>
        </p:nvGraphicFramePr>
        <p:xfrm>
          <a:off x="838199" y="2398059"/>
          <a:ext cx="5522260" cy="3175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1130"/>
                <a:gridCol w="2761130"/>
              </a:tblGrid>
              <a:tr h="46724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Performance di picco in singola precisione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4,29 </a:t>
                      </a:r>
                      <a:r>
                        <a:rPr lang="it-IT" dirty="0" err="1" smtClean="0"/>
                        <a:t>Tflops</a:t>
                      </a:r>
                      <a:endParaRPr lang="it-IT" dirty="0"/>
                    </a:p>
                  </a:txBody>
                  <a:tcPr anchor="ctr"/>
                </a:tc>
              </a:tr>
              <a:tr h="47373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Performance di picco in doppia precisione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1,43 </a:t>
                      </a:r>
                      <a:r>
                        <a:rPr lang="it-IT" dirty="0" err="1" smtClean="0"/>
                        <a:t>Tflops</a:t>
                      </a:r>
                      <a:endParaRPr lang="it-IT" dirty="0"/>
                    </a:p>
                  </a:txBody>
                  <a:tcPr anchor="ctr"/>
                </a:tc>
              </a:tr>
              <a:tr h="47373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Numero di </a:t>
                      </a:r>
                      <a:r>
                        <a:rPr lang="it-IT" dirty="0" err="1" smtClean="0"/>
                        <a:t>cores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2880</a:t>
                      </a:r>
                      <a:endParaRPr lang="it-IT" dirty="0"/>
                    </a:p>
                  </a:txBody>
                  <a:tcPr anchor="ctr"/>
                </a:tc>
              </a:tr>
              <a:tr h="47373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Memoria DDR5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 GB</a:t>
                      </a:r>
                      <a:endParaRPr lang="it-IT" dirty="0"/>
                    </a:p>
                  </a:txBody>
                  <a:tcPr anchor="ctr"/>
                </a:tc>
              </a:tr>
              <a:tr h="47373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Frequenza di clock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750 MHz</a:t>
                      </a:r>
                      <a:endParaRPr lang="it-IT" dirty="0"/>
                    </a:p>
                  </a:txBody>
                  <a:tcPr anchor="ctr"/>
                </a:tc>
              </a:tr>
              <a:tr h="47373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Potenza dissipata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 W</a:t>
                      </a:r>
                      <a:endParaRPr lang="it-IT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3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13" y="1548748"/>
            <a:ext cx="6532216" cy="4424549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4450979" y="4648137"/>
            <a:ext cx="1479173" cy="351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Occhio umano</a:t>
            </a:r>
            <a:endParaRPr lang="it-IT" sz="1800" dirty="0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6243921" y="1731029"/>
            <a:ext cx="1479173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Silicio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 rot="16200000">
            <a:off x="-362907" y="3535589"/>
            <a:ext cx="5795682" cy="52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/>
              <a:t>Risposta relativa (a. u.)</a:t>
            </a:r>
            <a:endParaRPr lang="it-IT" sz="2000" b="1" dirty="0"/>
          </a:p>
        </p:txBody>
      </p:sp>
      <p:sp>
        <p:nvSpPr>
          <p:cNvPr id="10" name="Rettangolo 9"/>
          <p:cNvSpPr/>
          <p:nvPr/>
        </p:nvSpPr>
        <p:spPr>
          <a:xfrm>
            <a:off x="4577472" y="6311280"/>
            <a:ext cx="3141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 dirty="0" smtClean="0"/>
              <a:t>Lunghezza d’onda (micrometri)</a:t>
            </a:r>
            <a:endParaRPr lang="it-IT" b="1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2625230" y="5973297"/>
            <a:ext cx="627531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0.4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4229908" y="5977780"/>
            <a:ext cx="627531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0.6</a:t>
            </a:r>
            <a:endParaRPr lang="it-IT" sz="1800" dirty="0"/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5821138" y="5982263"/>
            <a:ext cx="627531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0.8</a:t>
            </a:r>
            <a:endParaRPr lang="it-IT" sz="1800" dirty="0"/>
          </a:p>
        </p:txBody>
      </p:sp>
      <p:sp>
        <p:nvSpPr>
          <p:cNvPr id="14" name="Sottotitolo 2"/>
          <p:cNvSpPr txBox="1">
            <a:spLocks/>
          </p:cNvSpPr>
          <p:nvPr/>
        </p:nvSpPr>
        <p:spPr>
          <a:xfrm>
            <a:off x="7407883" y="5982263"/>
            <a:ext cx="627531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/>
              <a:t>1</a:t>
            </a: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8994644" y="5982263"/>
            <a:ext cx="627531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1.2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5681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Le schede possono essere connesse tra di loro per ottenere prestazioni migliori, tramite la tecnologia NVIDIA SLI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L’idea è quella di avere un </a:t>
            </a:r>
            <a:r>
              <a:rPr lang="it-IT" i="1" dirty="0" err="1" smtClean="0">
                <a:ea typeface="Cambria Math" panose="02040503050406030204" pitchFamily="18" charset="0"/>
              </a:rPr>
              <a:t>supercomputer</a:t>
            </a:r>
            <a:r>
              <a:rPr lang="it-IT" i="1" dirty="0" smtClean="0">
                <a:ea typeface="Cambria Math" panose="02040503050406030204" pitchFamily="18" charset="0"/>
              </a:rPr>
              <a:t> on a desktop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2050" name="Picture 2" descr="http://fa-tamariba.sakura.ne.jp/sblo_files/kousaku/image/P100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95" y="2782844"/>
            <a:ext cx="5281144" cy="39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Tecnologie per analisi di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12" y="1579748"/>
            <a:ext cx="10125075" cy="450532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614646" y="1936376"/>
            <a:ext cx="6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K40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619129" y="2411504"/>
            <a:ext cx="64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K20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623612" y="2873185"/>
            <a:ext cx="97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M2090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628095" y="3334866"/>
            <a:ext cx="143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CPU 16 </a:t>
            </a:r>
            <a:r>
              <a:rPr lang="it-IT" dirty="0" err="1" smtClean="0"/>
              <a:t>cores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894293" y="6078628"/>
            <a:ext cx="108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Speed</a:t>
            </a:r>
            <a:r>
              <a:rPr lang="it-IT" dirty="0" smtClean="0"/>
              <a:t> Up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9196" y="1552996"/>
            <a:ext cx="140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AMBER</a:t>
            </a:r>
          </a:p>
          <a:p>
            <a:pPr algn="ctr"/>
            <a:r>
              <a:rPr lang="it-IT" dirty="0"/>
              <a:t>d</a:t>
            </a:r>
            <a:r>
              <a:rPr lang="it-IT" dirty="0" smtClean="0"/>
              <a:t>inamica molecolare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3679" y="3386271"/>
            <a:ext cx="140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CHROMA</a:t>
            </a:r>
          </a:p>
          <a:p>
            <a:pPr algn="ctr"/>
            <a:r>
              <a:rPr lang="it-IT" dirty="0" smtClean="0"/>
              <a:t>fisica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8162" y="4211021"/>
            <a:ext cx="140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QMC PACK</a:t>
            </a:r>
          </a:p>
          <a:p>
            <a:pPr algn="ctr"/>
            <a:r>
              <a:rPr lang="it-IT" dirty="0" smtClean="0"/>
              <a:t>chimica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8162" y="2557040"/>
            <a:ext cx="140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ANSYS</a:t>
            </a:r>
          </a:p>
          <a:p>
            <a:pPr algn="ctr"/>
            <a:r>
              <a:rPr lang="it-IT" dirty="0" smtClean="0"/>
              <a:t>meccanica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9198" y="5008877"/>
            <a:ext cx="140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SPECFEM 3D</a:t>
            </a:r>
          </a:p>
          <a:p>
            <a:pPr algn="ctr"/>
            <a:r>
              <a:rPr lang="it-IT" dirty="0" smtClean="0"/>
              <a:t>chimica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51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Immagini </a:t>
            </a:r>
            <a:r>
              <a:rPr lang="it-IT" dirty="0" err="1" smtClean="0"/>
              <a:t>iperspettrali</a:t>
            </a:r>
            <a:r>
              <a:rPr lang="it-IT" dirty="0" smtClean="0"/>
              <a:t> in medicina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Recentemente le immagini </a:t>
            </a:r>
            <a:r>
              <a:rPr lang="it-IT" dirty="0" err="1" smtClean="0">
                <a:ea typeface="Cambria Math" panose="02040503050406030204" pitchFamily="18" charset="0"/>
              </a:rPr>
              <a:t>iperspettrali</a:t>
            </a:r>
            <a:r>
              <a:rPr lang="it-IT" dirty="0" smtClean="0">
                <a:ea typeface="Cambria Math" panose="02040503050406030204" pitchFamily="18" charset="0"/>
              </a:rPr>
              <a:t> hanno trovato impiego in medicina 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Diagnosi non invasiva di patologie che causano cambiamenti nei tessuti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Supporto decisionale durante le operazioni chirurgiche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7" y="3300187"/>
            <a:ext cx="3922899" cy="33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basata su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La diagnosi può essere effettuato solo su superfici libere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Le immagini </a:t>
            </a:r>
            <a:r>
              <a:rPr lang="it-IT" dirty="0" err="1" smtClean="0">
                <a:ea typeface="Cambria Math" panose="02040503050406030204" pitchFamily="18" charset="0"/>
              </a:rPr>
              <a:t>iperspettrali</a:t>
            </a:r>
            <a:r>
              <a:rPr lang="it-IT" dirty="0" smtClean="0">
                <a:ea typeface="Cambria Math" panose="02040503050406030204" pitchFamily="18" charset="0"/>
              </a:rPr>
              <a:t> non possono penetrare oltre il mm di profondità</a:t>
            </a: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55" y="2746563"/>
            <a:ext cx="8407494" cy="331811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73307" y="6031470"/>
            <a:ext cx="872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D. T. </a:t>
            </a:r>
            <a:r>
              <a:rPr lang="it-IT" dirty="0" err="1" smtClean="0"/>
              <a:t>Dicker</a:t>
            </a:r>
            <a:r>
              <a:rPr lang="it-IT" dirty="0" smtClean="0"/>
              <a:t> et al., ‘’</a:t>
            </a:r>
            <a:r>
              <a:rPr lang="it-IT" dirty="0" err="1" smtClean="0"/>
              <a:t>Differentiation</a:t>
            </a:r>
            <a:r>
              <a:rPr lang="it-IT" dirty="0" smtClean="0"/>
              <a:t> of </a:t>
            </a:r>
            <a:r>
              <a:rPr lang="it-IT" dirty="0" err="1" smtClean="0"/>
              <a:t>normal</a:t>
            </a:r>
            <a:r>
              <a:rPr lang="it-IT" dirty="0" smtClean="0"/>
              <a:t> </a:t>
            </a:r>
            <a:r>
              <a:rPr lang="it-IT" dirty="0" err="1" smtClean="0"/>
              <a:t>skin</a:t>
            </a:r>
            <a:r>
              <a:rPr lang="it-IT" dirty="0" smtClean="0"/>
              <a:t> and melanoma </a:t>
            </a:r>
            <a:r>
              <a:rPr lang="it-IT" dirty="0" err="1" smtClean="0"/>
              <a:t>using</a:t>
            </a:r>
            <a:r>
              <a:rPr lang="it-IT" dirty="0" smtClean="0"/>
              <a:t> high </a:t>
            </a:r>
            <a:r>
              <a:rPr lang="it-IT" dirty="0" err="1" smtClean="0"/>
              <a:t>resolution</a:t>
            </a:r>
            <a:r>
              <a:rPr lang="it-IT" dirty="0" smtClean="0"/>
              <a:t> </a:t>
            </a:r>
            <a:r>
              <a:rPr lang="it-IT" dirty="0" err="1" smtClean="0"/>
              <a:t>hyperspectral</a:t>
            </a:r>
            <a:r>
              <a:rPr lang="it-IT" dirty="0" smtClean="0"/>
              <a:t> </a:t>
            </a:r>
            <a:r>
              <a:rPr lang="it-IT" dirty="0" err="1" smtClean="0"/>
              <a:t>imaging</a:t>
            </a:r>
            <a:r>
              <a:rPr lang="it-IT" dirty="0" smtClean="0"/>
              <a:t>’’, </a:t>
            </a:r>
            <a:r>
              <a:rPr lang="it-IT" dirty="0" err="1" smtClean="0"/>
              <a:t>Cancer</a:t>
            </a:r>
            <a:r>
              <a:rPr lang="it-IT" dirty="0" smtClean="0"/>
              <a:t>, </a:t>
            </a:r>
            <a:r>
              <a:rPr lang="it-IT" dirty="0" err="1" smtClean="0"/>
              <a:t>Biology</a:t>
            </a:r>
            <a:r>
              <a:rPr lang="it-IT" dirty="0" smtClean="0"/>
              <a:t> and </a:t>
            </a:r>
            <a:r>
              <a:rPr lang="it-IT" dirty="0" err="1" smtClean="0"/>
              <a:t>Therapy</a:t>
            </a:r>
            <a:r>
              <a:rPr lang="it-IT" dirty="0" smtClean="0"/>
              <a:t>, 2006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3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tumori alla lingua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Tumore maligno che si manifesta inizialmente come ulcera o grumo di colore bianco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Se non trattato può propagarsi a tutta la lingua e alle gengive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La diagnosi precoce aumenta le possibilità di guarigione, in quanto esistono le cure risultano più efficaci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Tipicamente la diagnosi richiede un esame istologico, mentre sarebbe preferibile un metodo non invasivo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547" y="4652682"/>
            <a:ext cx="1685127" cy="2205318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5037145" y="4484593"/>
            <a:ext cx="2183926" cy="3429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Tumore alla base della lingua</a:t>
            </a:r>
            <a:endParaRPr lang="it-IT" sz="1800" dirty="0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5419318" y="4827494"/>
            <a:ext cx="2183926" cy="3429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Tonsille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5754320" y="6089271"/>
            <a:ext cx="2183926" cy="3429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Tumore al corpo della lingua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5999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tumori alla lingua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Studio preliminare sulla differenza tra tessuto sano e malato</a:t>
            </a:r>
          </a:p>
          <a:p>
            <a:pPr algn="just"/>
            <a:endParaRPr lang="it-IT" dirty="0">
              <a:ea typeface="Cambria Math" panose="02040503050406030204" pitchFamily="18" charset="0"/>
            </a:endParaRPr>
          </a:p>
          <a:p>
            <a:pPr algn="just"/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>
              <a:ea typeface="Cambria Math" panose="02040503050406030204" pitchFamily="18" charset="0"/>
            </a:endParaRPr>
          </a:p>
          <a:p>
            <a:pPr algn="just"/>
            <a:endParaRPr lang="it-IT" dirty="0" smtClean="0">
              <a:ea typeface="Cambria Math" panose="02040503050406030204" pitchFamily="18" charset="0"/>
            </a:endParaRPr>
          </a:p>
          <a:p>
            <a:pPr algn="just"/>
            <a:endParaRPr lang="it-IT" dirty="0">
              <a:ea typeface="Cambria Math" panose="0204050305040603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it-IT" dirty="0" smtClean="0">
              <a:ea typeface="Cambria Math" panose="0204050305040603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È un problema di classificazione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860" y="1862418"/>
            <a:ext cx="4534180" cy="3522293"/>
          </a:xfrm>
          <a:prstGeom prst="rect">
            <a:avLst/>
          </a:prstGeom>
        </p:spPr>
      </p:pic>
      <p:sp>
        <p:nvSpPr>
          <p:cNvPr id="10" name="Sottotitolo 2"/>
          <p:cNvSpPr txBox="1">
            <a:spLocks/>
          </p:cNvSpPr>
          <p:nvPr/>
        </p:nvSpPr>
        <p:spPr>
          <a:xfrm>
            <a:off x="7121440" y="4208929"/>
            <a:ext cx="973690" cy="282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Tumore</a:t>
            </a:r>
            <a:endParaRPr lang="it-IT" sz="1800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7008172" y="4380659"/>
            <a:ext cx="973690" cy="282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Sano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5028188" y="5316066"/>
            <a:ext cx="2327354" cy="358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Lunghezza d’onda (nm)</a:t>
            </a:r>
            <a:endParaRPr lang="it-IT" sz="1800" dirty="0"/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 rot="16200000">
            <a:off x="2527925" y="3404338"/>
            <a:ext cx="2327354" cy="3585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err="1" smtClean="0"/>
              <a:t>Riflettanza</a:t>
            </a:r>
            <a:r>
              <a:rPr lang="it-IT" sz="1800" dirty="0" smtClean="0"/>
              <a:t> (%)</a:t>
            </a:r>
            <a:endParaRPr lang="it-IT" sz="1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573307" y="6327304"/>
            <a:ext cx="92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Z. </a:t>
            </a:r>
            <a:r>
              <a:rPr lang="it-IT" dirty="0" err="1" smtClean="0"/>
              <a:t>Liu</a:t>
            </a:r>
            <a:r>
              <a:rPr lang="it-IT" dirty="0" smtClean="0"/>
              <a:t> et al., ‘’</a:t>
            </a:r>
            <a:r>
              <a:rPr lang="it-IT" dirty="0" err="1" smtClean="0"/>
              <a:t>Tongue</a:t>
            </a:r>
            <a:r>
              <a:rPr lang="it-IT" dirty="0" smtClean="0"/>
              <a:t> </a:t>
            </a:r>
            <a:r>
              <a:rPr lang="it-IT" dirty="0" err="1" smtClean="0"/>
              <a:t>Tumor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in </a:t>
            </a:r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Hyperspectral</a:t>
            </a:r>
            <a:r>
              <a:rPr lang="it-IT" dirty="0" smtClean="0"/>
              <a:t> Images’’, </a:t>
            </a:r>
            <a:r>
              <a:rPr lang="it-IT" dirty="0" err="1" smtClean="0"/>
              <a:t>Sensors</a:t>
            </a:r>
            <a:r>
              <a:rPr lang="it-IT" dirty="0" smtClean="0"/>
              <a:t>, 2012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66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tumori alla lingua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L’approccio migliore, in questo caso, è utilizzare SVM, perché bisogna distinguere solo tra due classi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Anche le </a:t>
            </a:r>
            <a:r>
              <a:rPr lang="it-IT" dirty="0" err="1" smtClean="0">
                <a:ea typeface="Cambria Math" panose="02040503050406030204" pitchFamily="18" charset="0"/>
              </a:rPr>
              <a:t>neural</a:t>
            </a:r>
            <a:r>
              <a:rPr lang="it-IT" dirty="0" smtClean="0">
                <a:ea typeface="Cambria Math" panose="02040503050406030204" pitchFamily="18" charset="0"/>
              </a:rPr>
              <a:t> networks funzionano, ma impiegano più tempo a fornire il risultato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02128"/>
              </p:ext>
            </p:extLst>
          </p:nvPr>
        </p:nvGraphicFramePr>
        <p:xfrm>
          <a:off x="3684492" y="3361765"/>
          <a:ext cx="4437529" cy="2339786"/>
        </p:xfrm>
        <a:graphic>
          <a:graphicData uri="http://schemas.openxmlformats.org/drawingml/2006/table">
            <a:tbl>
              <a:tblPr/>
              <a:tblGrid>
                <a:gridCol w="1327111"/>
                <a:gridCol w="1327111"/>
                <a:gridCol w="1783307"/>
              </a:tblGrid>
              <a:tr h="59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Numero campioni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70680">
                <a:tc>
                  <a:txBody>
                    <a:bodyPr/>
                    <a:lstStyle/>
                    <a:p>
                      <a:pPr algn="ctr" fontAlgn="b"/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Validazione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6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Tumore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1573307" y="6327304"/>
            <a:ext cx="92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Z. </a:t>
            </a:r>
            <a:r>
              <a:rPr lang="it-IT" dirty="0" err="1" smtClean="0"/>
              <a:t>Liu</a:t>
            </a:r>
            <a:r>
              <a:rPr lang="it-IT" dirty="0" smtClean="0"/>
              <a:t> et al., ‘’</a:t>
            </a:r>
            <a:r>
              <a:rPr lang="it-IT" dirty="0" err="1" smtClean="0"/>
              <a:t>Tongue</a:t>
            </a:r>
            <a:r>
              <a:rPr lang="it-IT" dirty="0" smtClean="0"/>
              <a:t> </a:t>
            </a:r>
            <a:r>
              <a:rPr lang="it-IT" dirty="0" err="1" smtClean="0"/>
              <a:t>Tumor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in </a:t>
            </a:r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Hyperspectral</a:t>
            </a:r>
            <a:r>
              <a:rPr lang="it-IT" dirty="0" smtClean="0"/>
              <a:t> Images’’, </a:t>
            </a:r>
            <a:r>
              <a:rPr lang="it-IT" dirty="0" err="1" smtClean="0"/>
              <a:t>Sensors</a:t>
            </a:r>
            <a:r>
              <a:rPr lang="it-IT" dirty="0" smtClean="0"/>
              <a:t>, 2012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86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tumori alla lingua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Accuratezza di classificazione vicina al 97%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03" y="1898381"/>
            <a:ext cx="9359638" cy="42212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73307" y="6327304"/>
            <a:ext cx="92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Z. </a:t>
            </a:r>
            <a:r>
              <a:rPr lang="it-IT" dirty="0" err="1" smtClean="0"/>
              <a:t>Liu</a:t>
            </a:r>
            <a:r>
              <a:rPr lang="it-IT" dirty="0" smtClean="0"/>
              <a:t> et al., ‘’</a:t>
            </a:r>
            <a:r>
              <a:rPr lang="it-IT" dirty="0" err="1" smtClean="0"/>
              <a:t>Tongue</a:t>
            </a:r>
            <a:r>
              <a:rPr lang="it-IT" dirty="0" smtClean="0"/>
              <a:t> </a:t>
            </a:r>
            <a:r>
              <a:rPr lang="it-IT" dirty="0" err="1" smtClean="0"/>
              <a:t>Tumor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in </a:t>
            </a:r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Hyperspectral</a:t>
            </a:r>
            <a:r>
              <a:rPr lang="it-IT" dirty="0" smtClean="0"/>
              <a:t> Images’’, </a:t>
            </a:r>
            <a:r>
              <a:rPr lang="it-IT" dirty="0" err="1" smtClean="0"/>
              <a:t>Sensors</a:t>
            </a:r>
            <a:r>
              <a:rPr lang="it-IT" dirty="0" smtClean="0"/>
              <a:t>, 2012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03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tumori alla lingua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Lo strumento effettua la diagnosi in meno di 4 secondi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04" y="1939738"/>
            <a:ext cx="8597711" cy="408454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73307" y="6327304"/>
            <a:ext cx="92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Z. </a:t>
            </a:r>
            <a:r>
              <a:rPr lang="it-IT" dirty="0" err="1" smtClean="0"/>
              <a:t>Liu</a:t>
            </a:r>
            <a:r>
              <a:rPr lang="it-IT" dirty="0" smtClean="0"/>
              <a:t> et al., ‘’</a:t>
            </a:r>
            <a:r>
              <a:rPr lang="it-IT" dirty="0" err="1" smtClean="0"/>
              <a:t>Tongue</a:t>
            </a:r>
            <a:r>
              <a:rPr lang="it-IT" dirty="0" smtClean="0"/>
              <a:t> </a:t>
            </a:r>
            <a:r>
              <a:rPr lang="it-IT" dirty="0" err="1" smtClean="0"/>
              <a:t>Tumor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in </a:t>
            </a:r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Hyperspectral</a:t>
            </a:r>
            <a:r>
              <a:rPr lang="it-IT" dirty="0" smtClean="0"/>
              <a:t> Images’’, </a:t>
            </a:r>
            <a:r>
              <a:rPr lang="it-IT" dirty="0" err="1" smtClean="0"/>
              <a:t>Sensors</a:t>
            </a:r>
            <a:r>
              <a:rPr lang="it-IT" dirty="0" smtClean="0"/>
              <a:t>, 2012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77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patologie cardiocircolatorie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Le patologie cardiocircolatorie sono tra le prime cause di mortalità</a:t>
            </a:r>
          </a:p>
          <a:p>
            <a:pPr algn="just"/>
            <a:r>
              <a:rPr lang="it-IT" dirty="0" smtClean="0"/>
              <a:t>Le arterie possono venire ostruite dall’accumulo di tessuto connettivo</a:t>
            </a:r>
          </a:p>
          <a:p>
            <a:pPr algn="just"/>
            <a:r>
              <a:rPr lang="it-IT" dirty="0" smtClean="0"/>
              <a:t>Può essere localizzata alle sole arterie periferiche</a:t>
            </a:r>
          </a:p>
          <a:p>
            <a:pPr algn="just"/>
            <a:r>
              <a:rPr lang="it-IT" dirty="0" smtClean="0"/>
              <a:t>I metodi tradizionali, basati sulla pressione localizzata degli arti, non consentono una diagnosi affidabile di questa patologia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68" y="3678696"/>
            <a:ext cx="3454213" cy="3065006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5868487" y="4764737"/>
            <a:ext cx="787807" cy="291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Placca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4262719" y="5912216"/>
            <a:ext cx="1120594" cy="488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Arteria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sana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5114363" y="5916699"/>
            <a:ext cx="1120594" cy="488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Arteria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ostruita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1512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477795" y="1139361"/>
            <a:ext cx="11221146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Viene acquisito un </a:t>
            </a:r>
            <a:r>
              <a:rPr lang="it-IT" dirty="0" err="1" smtClean="0"/>
              <a:t>ipercubo</a:t>
            </a:r>
            <a:r>
              <a:rPr lang="it-IT" dirty="0" smtClean="0"/>
              <a:t>, la stessa immagine su centinaia di bande differenti</a:t>
            </a:r>
            <a:endParaRPr lang="it-IT" dirty="0"/>
          </a:p>
        </p:txBody>
      </p:sp>
      <p:pic>
        <p:nvPicPr>
          <p:cNvPr id="1026" name="Picture 2" descr="http://www.photonetc.com/api/images/54945aa6c0a441ef1f000434?maxWidth=74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"/>
          <a:stretch/>
        </p:blipFill>
        <p:spPr bwMode="auto">
          <a:xfrm>
            <a:off x="4164318" y="2673723"/>
            <a:ext cx="358118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ottotitolo 2"/>
          <p:cNvSpPr txBox="1">
            <a:spLocks/>
          </p:cNvSpPr>
          <p:nvPr/>
        </p:nvSpPr>
        <p:spPr>
          <a:xfrm rot="1687372">
            <a:off x="4455509" y="5765312"/>
            <a:ext cx="924623" cy="377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Spaziale</a:t>
            </a:r>
            <a:endParaRPr lang="it-IT" sz="1800" dirty="0"/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 rot="16200000">
            <a:off x="3622252" y="4235800"/>
            <a:ext cx="924623" cy="377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Spaziale</a:t>
            </a:r>
            <a:endParaRPr lang="it-IT" sz="1800" dirty="0"/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 rot="19996826">
            <a:off x="6470606" y="5756596"/>
            <a:ext cx="1262414" cy="52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700" dirty="0" smtClean="0"/>
              <a:t>Spettrale</a:t>
            </a:r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3716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Diagnosi di patologie cardiocircolatorie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Le arterie ostruite hanno un livello inferiore di ossigenazione rispetto alle altre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Possibilità di utilizzare le immagini </a:t>
            </a:r>
            <a:r>
              <a:rPr lang="it-IT" dirty="0" err="1" smtClean="0">
                <a:ea typeface="Cambria Math" panose="02040503050406030204" pitchFamily="18" charset="0"/>
              </a:rPr>
              <a:t>iperspettrali</a:t>
            </a:r>
            <a:r>
              <a:rPr lang="it-IT" dirty="0" smtClean="0">
                <a:ea typeface="Cambria Math" panose="02040503050406030204" pitchFamily="18" charset="0"/>
              </a:rPr>
              <a:t> per costruire mappe di ossigenazione</a:t>
            </a: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635" y="3274919"/>
            <a:ext cx="3152775" cy="31051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398" y="3240735"/>
            <a:ext cx="32099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Gli interventi chirurgici sono basati sull’esperienza del chirurgo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La </a:t>
            </a:r>
            <a:r>
              <a:rPr lang="it-IT" dirty="0" smtClean="0">
                <a:ea typeface="Cambria Math" panose="02040503050406030204" pitchFamily="18" charset="0"/>
              </a:rPr>
              <a:t>tecnologia </a:t>
            </a:r>
            <a:r>
              <a:rPr lang="it-IT" dirty="0" err="1" smtClean="0">
                <a:ea typeface="Cambria Math" panose="02040503050406030204" pitchFamily="18" charset="0"/>
              </a:rPr>
              <a:t>iperspettrale</a:t>
            </a:r>
            <a:r>
              <a:rPr lang="it-IT" dirty="0" smtClean="0">
                <a:ea typeface="Cambria Math" panose="02040503050406030204" pitchFamily="18" charset="0"/>
              </a:rPr>
              <a:t> ha le potenzialità di estendere le capacità visive del chirurgo allo strato molecolare, cellulare e tissutale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È importante notare che viene dato un supporto al chirurgo, non lo si sostituisce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Viene dato un supporto nell’identificare la lesione e i suoi margini</a:t>
            </a: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510" y="4513729"/>
            <a:ext cx="2552196" cy="20215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58" y="4513729"/>
            <a:ext cx="2349089" cy="20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Una combinazione con le tecniche di classificazione può portare ad offrire al chirurgo strumenti in grado di assisterlo e facilitare le sue decisioni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Importante che i tempi di elaborazione siano rapidi</a:t>
            </a: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061" y="3155658"/>
            <a:ext cx="4147228" cy="3340671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7030532" y="3357275"/>
            <a:ext cx="809104" cy="367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Sensore</a:t>
            </a:r>
            <a:endParaRPr lang="it-IT" sz="1800" dirty="0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4686826" y="3617251"/>
            <a:ext cx="912196" cy="443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Attuatore</a:t>
            </a:r>
            <a:endParaRPr lang="it-IT" sz="1800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6335776" y="4329940"/>
            <a:ext cx="809104" cy="367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Sorgente luminosa</a:t>
            </a:r>
            <a:endParaRPr lang="it-IT" sz="1800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4359019" y="4825994"/>
            <a:ext cx="927355" cy="3726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Supporto</a:t>
            </a:r>
            <a:endParaRPr lang="it-IT" sz="1800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4601098" y="5327933"/>
            <a:ext cx="1108118" cy="3675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Elaboratore</a:t>
            </a:r>
            <a:endParaRPr lang="it-IT" sz="1800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5195497" y="5811367"/>
            <a:ext cx="1027438" cy="4859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Letto operatorio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814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Il primo impiego in chirurgia è stato proprio nel riconoscimento di organi</a:t>
            </a:r>
          </a:p>
          <a:p>
            <a:pPr algn="just"/>
            <a:r>
              <a:rPr lang="it-IT" dirty="0" smtClean="0"/>
              <a:t>Approccio basato su SVM</a:t>
            </a: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573307" y="6241576"/>
            <a:ext cx="92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H. </a:t>
            </a:r>
            <a:r>
              <a:rPr lang="it-IT" dirty="0" err="1" smtClean="0"/>
              <a:t>Akbari</a:t>
            </a:r>
            <a:r>
              <a:rPr lang="it-IT" dirty="0" smtClean="0"/>
              <a:t> et al., ‘’ </a:t>
            </a:r>
            <a:r>
              <a:rPr lang="it-IT" dirty="0" err="1" smtClean="0"/>
              <a:t>Hyperspectral</a:t>
            </a:r>
            <a:r>
              <a:rPr lang="it-IT" dirty="0" smtClean="0"/>
              <a:t> </a:t>
            </a:r>
            <a:r>
              <a:rPr lang="it-IT" dirty="0" err="1" smtClean="0"/>
              <a:t>Imaging</a:t>
            </a:r>
            <a:r>
              <a:rPr lang="it-IT" dirty="0" smtClean="0"/>
              <a:t>, a new </a:t>
            </a:r>
            <a:r>
              <a:rPr lang="it-IT" dirty="0" err="1" smtClean="0"/>
              <a:t>modality</a:t>
            </a:r>
            <a:r>
              <a:rPr lang="it-IT" dirty="0" smtClean="0"/>
              <a:t> in </a:t>
            </a:r>
            <a:r>
              <a:rPr lang="it-IT" dirty="0" err="1" smtClean="0"/>
              <a:t>surgery</a:t>
            </a:r>
            <a:r>
              <a:rPr lang="it-IT" dirty="0" smtClean="0"/>
              <a:t>’’, </a:t>
            </a:r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advances</a:t>
            </a:r>
            <a:r>
              <a:rPr lang="it-IT" dirty="0" smtClean="0"/>
              <a:t> in </a:t>
            </a:r>
            <a:r>
              <a:rPr lang="it-IT" dirty="0" err="1" smtClean="0"/>
              <a:t>biomedical</a:t>
            </a:r>
            <a:r>
              <a:rPr lang="it-IT" dirty="0" smtClean="0"/>
              <a:t> </a:t>
            </a:r>
            <a:r>
              <a:rPr lang="it-IT" dirty="0" err="1" smtClean="0"/>
              <a:t>engineering</a:t>
            </a:r>
            <a:r>
              <a:rPr lang="it-IT" dirty="0" smtClean="0"/>
              <a:t>, 2009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2985"/>
          <a:stretch/>
        </p:blipFill>
        <p:spPr>
          <a:xfrm>
            <a:off x="838200" y="2497935"/>
            <a:ext cx="10336717" cy="3438520"/>
          </a:xfrm>
          <a:prstGeom prst="rect">
            <a:avLst/>
          </a:prstGeom>
        </p:spPr>
      </p:pic>
      <p:sp>
        <p:nvSpPr>
          <p:cNvPr id="14" name="Sottotitolo 2"/>
          <p:cNvSpPr txBox="1">
            <a:spLocks/>
          </p:cNvSpPr>
          <p:nvPr/>
        </p:nvSpPr>
        <p:spPr>
          <a:xfrm>
            <a:off x="6758513" y="2353730"/>
            <a:ext cx="912196" cy="443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Intestino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tenue</a:t>
            </a:r>
            <a:endParaRPr lang="it-IT" sz="1800" dirty="0"/>
          </a:p>
        </p:txBody>
      </p:sp>
      <p:cxnSp>
        <p:nvCxnSpPr>
          <p:cNvPr id="15" name="Connettore 1 14"/>
          <p:cNvCxnSpPr/>
          <p:nvPr/>
        </p:nvCxnSpPr>
        <p:spPr>
          <a:xfrm>
            <a:off x="7358063" y="2757488"/>
            <a:ext cx="342900" cy="600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ottotitolo 2"/>
          <p:cNvSpPr txBox="1">
            <a:spLocks/>
          </p:cNvSpPr>
          <p:nvPr/>
        </p:nvSpPr>
        <p:spPr>
          <a:xfrm>
            <a:off x="8547707" y="2027608"/>
            <a:ext cx="1031222" cy="443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Peritoneo</a:t>
            </a:r>
            <a:endParaRPr lang="it-IT" sz="1800" dirty="0"/>
          </a:p>
        </p:txBody>
      </p:sp>
      <p:cxnSp>
        <p:nvCxnSpPr>
          <p:cNvPr id="18" name="Connettore 1 17"/>
          <p:cNvCxnSpPr/>
          <p:nvPr/>
        </p:nvCxnSpPr>
        <p:spPr>
          <a:xfrm flipH="1" flipV="1">
            <a:off x="10401300" y="5157788"/>
            <a:ext cx="500063" cy="385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ottotitolo 2"/>
          <p:cNvSpPr txBox="1">
            <a:spLocks/>
          </p:cNvSpPr>
          <p:nvPr/>
        </p:nvSpPr>
        <p:spPr>
          <a:xfrm>
            <a:off x="10936941" y="5575774"/>
            <a:ext cx="912196" cy="44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Colon</a:t>
            </a:r>
            <a:endParaRPr lang="it-IT" sz="1800" dirty="0"/>
          </a:p>
        </p:txBody>
      </p:sp>
      <p:cxnSp>
        <p:nvCxnSpPr>
          <p:cNvPr id="23" name="Connettore 1 22"/>
          <p:cNvCxnSpPr/>
          <p:nvPr/>
        </p:nvCxnSpPr>
        <p:spPr>
          <a:xfrm flipH="1">
            <a:off x="8907202" y="2225138"/>
            <a:ext cx="156116" cy="1003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ottotitolo 2"/>
          <p:cNvSpPr txBox="1">
            <a:spLocks/>
          </p:cNvSpPr>
          <p:nvPr/>
        </p:nvSpPr>
        <p:spPr>
          <a:xfrm>
            <a:off x="10670928" y="2414855"/>
            <a:ext cx="912196" cy="44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Milza</a:t>
            </a:r>
            <a:endParaRPr lang="it-IT" sz="1800" dirty="0"/>
          </a:p>
        </p:txBody>
      </p:sp>
      <p:cxnSp>
        <p:nvCxnSpPr>
          <p:cNvPr id="26" name="Connettore 1 25"/>
          <p:cNvCxnSpPr/>
          <p:nvPr/>
        </p:nvCxnSpPr>
        <p:spPr>
          <a:xfrm flipH="1">
            <a:off x="10401300" y="2727054"/>
            <a:ext cx="535641" cy="501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Progetto finanziato dall’unione europea nell’ambito del programma FP7 – FET</a:t>
            </a:r>
          </a:p>
          <a:p>
            <a:pPr algn="just"/>
            <a:r>
              <a:rPr lang="it-IT" dirty="0" smtClean="0"/>
              <a:t>Collaborazione tra quattro università, tre partner industriali e due ospedali </a:t>
            </a:r>
          </a:p>
          <a:p>
            <a:pPr algn="just"/>
            <a:r>
              <a:rPr lang="it-IT" dirty="0" smtClean="0"/>
              <a:t>Budget totale di circa 1,3 milioni di Euro</a:t>
            </a: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2860"/>
            <a:ext cx="12144375" cy="2581275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573307" y="6327304"/>
            <a:ext cx="92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Fonte: </a:t>
            </a:r>
            <a:r>
              <a:rPr lang="it-IT" dirty="0" smtClean="0">
                <a:hlinkClick r:id="rId3"/>
              </a:rPr>
              <a:t>www.helicoid.eu</a:t>
            </a:r>
            <a:r>
              <a:rPr lang="it-IT" dirty="0" smtClean="0"/>
              <a:t> (sito web ufficiale del progetto)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11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Progetto triennale iniziato nel 2014</a:t>
            </a:r>
          </a:p>
          <a:p>
            <a:pPr algn="just"/>
            <a:r>
              <a:rPr lang="it-IT" dirty="0" smtClean="0"/>
              <a:t>Scopo principale: generalizzare le metodologie di classificazione tra tessuto sano e malato in real-time durante operazioni chirurgiche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2807790"/>
            <a:ext cx="6510337" cy="4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731" y="1296768"/>
            <a:ext cx="8243887" cy="55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Impatto medico: maggior precisione nel rilevare i tumori durante operazioni chirurgiche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Impatto scientifico: generalizzazione delle tecniche </a:t>
            </a:r>
            <a:r>
              <a:rPr lang="it-IT" dirty="0" err="1" smtClean="0">
                <a:ea typeface="Cambria Math" panose="02040503050406030204" pitchFamily="18" charset="0"/>
              </a:rPr>
              <a:t>iperspettrali</a:t>
            </a:r>
            <a:r>
              <a:rPr lang="it-IT" dirty="0" smtClean="0">
                <a:ea typeface="Cambria Math" panose="02040503050406030204" pitchFamily="18" charset="0"/>
              </a:rPr>
              <a:t> per l’utilizzo in medicina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Impatto tecnico: adozione di nuove tecniche diagnostiche in ambito clinico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Impatto economico: competitività di sanità ed industrie europee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8" y="4714878"/>
            <a:ext cx="3239272" cy="18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7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Per la costruzione del database utilizzato in fase di training è stato realizzato un microscopio con sensore </a:t>
            </a:r>
            <a:r>
              <a:rPr lang="it-IT" dirty="0" err="1" smtClean="0">
                <a:ea typeface="Cambria Math" panose="02040503050406030204" pitchFamily="18" charset="0"/>
              </a:rPr>
              <a:t>iperspettrale</a:t>
            </a:r>
            <a:r>
              <a:rPr lang="it-IT" dirty="0" smtClean="0">
                <a:ea typeface="Cambria Math" panose="02040503050406030204" pitchFamily="18" charset="0"/>
              </a:rPr>
              <a:t> di tipo </a:t>
            </a:r>
            <a:r>
              <a:rPr lang="it-IT" dirty="0" err="1" smtClean="0">
                <a:ea typeface="Cambria Math" panose="02040503050406030204" pitchFamily="18" charset="0"/>
              </a:rPr>
              <a:t>pushbroom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609" y="2419352"/>
            <a:ext cx="64865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Sono state valutate sia le </a:t>
            </a:r>
            <a:r>
              <a:rPr lang="it-IT" dirty="0" err="1" smtClean="0">
                <a:ea typeface="Cambria Math" panose="02040503050406030204" pitchFamily="18" charset="0"/>
              </a:rPr>
              <a:t>neural</a:t>
            </a:r>
            <a:r>
              <a:rPr lang="it-IT" dirty="0" smtClean="0">
                <a:ea typeface="Cambria Math" panose="02040503050406030204" pitchFamily="18" charset="0"/>
              </a:rPr>
              <a:t> network che le </a:t>
            </a:r>
            <a:r>
              <a:rPr lang="it-IT" dirty="0" err="1" smtClean="0">
                <a:ea typeface="Cambria Math" panose="02040503050406030204" pitchFamily="18" charset="0"/>
              </a:rPr>
              <a:t>Support</a:t>
            </a:r>
            <a:r>
              <a:rPr lang="it-IT" dirty="0" smtClean="0">
                <a:ea typeface="Cambria Math" panose="02040503050406030204" pitchFamily="18" charset="0"/>
              </a:rPr>
              <a:t> </a:t>
            </a:r>
            <a:r>
              <a:rPr lang="it-IT" dirty="0" err="1" smtClean="0">
                <a:ea typeface="Cambria Math" panose="02040503050406030204" pitchFamily="18" charset="0"/>
              </a:rPr>
              <a:t>Vector</a:t>
            </a:r>
            <a:r>
              <a:rPr lang="it-IT" dirty="0" smtClean="0">
                <a:ea typeface="Cambria Math" panose="02040503050406030204" pitchFamily="18" charset="0"/>
              </a:rPr>
              <a:t> </a:t>
            </a:r>
            <a:r>
              <a:rPr lang="it-IT" dirty="0" err="1" smtClean="0">
                <a:ea typeface="Cambria Math" panose="02040503050406030204" pitchFamily="18" charset="0"/>
              </a:rPr>
              <a:t>Machines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11" y="2173245"/>
            <a:ext cx="10497322" cy="46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3415554" y="6234280"/>
            <a:ext cx="5795682" cy="52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/>
              <a:t>Lunghezza d’onda (micrometri)</a:t>
            </a:r>
            <a:endParaRPr lang="it-IT" sz="2000" b="1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 rot="16200000">
            <a:off x="-1019968" y="3589376"/>
            <a:ext cx="5795682" cy="52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 smtClean="0"/>
              <a:t>Riflettanza</a:t>
            </a:r>
            <a:r>
              <a:rPr lang="it-IT" sz="2000" b="1" dirty="0" smtClean="0"/>
              <a:t> (%)</a:t>
            </a:r>
            <a:endParaRPr lang="it-IT" sz="20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05" y="1387282"/>
            <a:ext cx="7989190" cy="4846998"/>
          </a:xfrm>
          <a:prstGeom prst="rect">
            <a:avLst/>
          </a:prstGeom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2649074" y="1514973"/>
            <a:ext cx="766480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VIS</a:t>
            </a:r>
            <a:endParaRPr lang="it-IT" sz="1800" dirty="0"/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4307539" y="1519456"/>
            <a:ext cx="766480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NIR</a:t>
            </a:r>
            <a:endParaRPr lang="it-IT" sz="1800" dirty="0"/>
          </a:p>
        </p:txBody>
      </p:sp>
      <p:sp>
        <p:nvSpPr>
          <p:cNvPr id="14" name="Sottotitolo 2"/>
          <p:cNvSpPr txBox="1">
            <a:spLocks/>
          </p:cNvSpPr>
          <p:nvPr/>
        </p:nvSpPr>
        <p:spPr>
          <a:xfrm>
            <a:off x="7235005" y="1511332"/>
            <a:ext cx="766480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SWIR</a:t>
            </a:r>
            <a:endParaRPr lang="it-IT" sz="1800" dirty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2499966" y="1870886"/>
            <a:ext cx="1088736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Clorofilla</a:t>
            </a:r>
            <a:endParaRPr lang="it-IT" sz="1800" dirty="0"/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3737810" y="1876209"/>
            <a:ext cx="1896510" cy="364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Struttura cellulare</a:t>
            </a:r>
            <a:endParaRPr lang="it-IT" sz="1800" dirty="0"/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5879652" y="1875368"/>
            <a:ext cx="1088736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Acqua</a:t>
            </a:r>
            <a:endParaRPr lang="it-IT" sz="1800" dirty="0"/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7605351" y="1879851"/>
            <a:ext cx="1088736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Acqua</a:t>
            </a:r>
            <a:endParaRPr lang="it-IT" sz="1800" dirty="0"/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3579893" y="2541613"/>
            <a:ext cx="1088736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Erba</a:t>
            </a:r>
            <a:endParaRPr lang="it-IT" sz="1800" dirty="0"/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4052518" y="4401393"/>
            <a:ext cx="1232176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Erba secca</a:t>
            </a:r>
            <a:endParaRPr lang="it-IT" sz="1800" dirty="0"/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6438744" y="3248955"/>
            <a:ext cx="1088736" cy="351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Abete</a:t>
            </a:r>
            <a:endParaRPr lang="it-IT" sz="1800" dirty="0"/>
          </a:p>
        </p:txBody>
      </p:sp>
      <p:sp>
        <p:nvSpPr>
          <p:cNvPr id="22" name="Sottotitolo 2"/>
          <p:cNvSpPr txBox="1">
            <a:spLocks/>
          </p:cNvSpPr>
          <p:nvPr/>
        </p:nvSpPr>
        <p:spPr>
          <a:xfrm>
            <a:off x="6461312" y="2622295"/>
            <a:ext cx="1540174" cy="435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Palma da cocco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4472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SVM utilizzate come albero decisionale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58" y="2158022"/>
            <a:ext cx="9371827" cy="45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Prototipo in fase di sviluppo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8" y="2025036"/>
            <a:ext cx="7229475" cy="48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Sistema di elaborazione real-time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7917"/>
          <a:stretch/>
        </p:blipFill>
        <p:spPr>
          <a:xfrm>
            <a:off x="785015" y="2308379"/>
            <a:ext cx="10699714" cy="38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Sistema di elaborazione real-time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86" y="2057322"/>
            <a:ext cx="7085971" cy="46863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886" y="2047877"/>
            <a:ext cx="7085971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Sistema di elaborazione real-time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86" y="2057322"/>
            <a:ext cx="7085971" cy="46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Supporto alla chirurgia – il progetto </a:t>
            </a:r>
            <a:r>
              <a:rPr lang="it-IT" dirty="0" err="1" smtClean="0"/>
              <a:t>HELICoiD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</p:txBody>
      </p:sp>
      <p:pic>
        <p:nvPicPr>
          <p:cNvPr id="3" name="Euronews_Helico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577" y="1420490"/>
            <a:ext cx="8486589" cy="47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1325563"/>
          </a:xfrm>
        </p:spPr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477795" y="862019"/>
            <a:ext cx="11009355" cy="5881683"/>
          </a:xfrm>
        </p:spPr>
        <p:txBody>
          <a:bodyPr/>
          <a:lstStyle/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457200" lvl="1" indent="0" algn="just">
              <a:buNone/>
            </a:pPr>
            <a:endParaRPr lang="it-IT" dirty="0"/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30195" y="1014419"/>
            <a:ext cx="11009355" cy="588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dirty="0" smtClean="0"/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Le immagini </a:t>
            </a:r>
            <a:r>
              <a:rPr lang="it-IT" dirty="0" err="1" smtClean="0">
                <a:ea typeface="Cambria Math" panose="02040503050406030204" pitchFamily="18" charset="0"/>
              </a:rPr>
              <a:t>iperspettrali</a:t>
            </a:r>
            <a:r>
              <a:rPr lang="it-IT" dirty="0" smtClean="0">
                <a:ea typeface="Cambria Math" panose="02040503050406030204" pitchFamily="18" charset="0"/>
              </a:rPr>
              <a:t> sono un valido strumento per diagnosi e supporto alla chirurgia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L’elaborazione e l’interpretazione dei dati richiedono algoritmi </a:t>
            </a:r>
            <a:r>
              <a:rPr lang="it-IT" dirty="0" err="1" smtClean="0">
                <a:ea typeface="Cambria Math" panose="02040503050406030204" pitchFamily="18" charset="0"/>
              </a:rPr>
              <a:t>computazionalmente</a:t>
            </a:r>
            <a:r>
              <a:rPr lang="it-IT" dirty="0" smtClean="0">
                <a:ea typeface="Cambria Math" panose="02040503050406030204" pitchFamily="18" charset="0"/>
              </a:rPr>
              <a:t> onerosi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Necessità di utilizzare sistemi di calcolo ad elevate prestazioni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Sono stati proposti sistemi efficienti per diagnosi e supporto alla chirurgia</a:t>
            </a:r>
          </a:p>
          <a:p>
            <a:pPr algn="just"/>
            <a:r>
              <a:rPr lang="it-IT" dirty="0" smtClean="0">
                <a:ea typeface="Cambria Math" panose="02040503050406030204" pitchFamily="18" charset="0"/>
              </a:rPr>
              <a:t>Nei prossimi anni le immagini </a:t>
            </a:r>
            <a:r>
              <a:rPr lang="it-IT" dirty="0" err="1" smtClean="0">
                <a:ea typeface="Cambria Math" panose="02040503050406030204" pitchFamily="18" charset="0"/>
              </a:rPr>
              <a:t>iperspettrali</a:t>
            </a:r>
            <a:r>
              <a:rPr lang="it-IT" dirty="0" smtClean="0">
                <a:ea typeface="Cambria Math" panose="02040503050406030204" pitchFamily="18" charset="0"/>
              </a:rPr>
              <a:t> troveranno ampio spazio in applicazioni mediche</a:t>
            </a:r>
            <a:endParaRPr lang="it-IT" dirty="0" smtClean="0"/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>
              <a:ea typeface="Cambria Math" panose="020405030504060302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85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7795" y="1139361"/>
            <a:ext cx="10320193" cy="4351338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Esiste una corrispondenza biunivoca tra materiale e firma spettrale</a:t>
            </a:r>
          </a:p>
          <a:p>
            <a:pPr algn="just"/>
            <a:r>
              <a:rPr lang="it-IT" dirty="0" smtClean="0"/>
              <a:t>Possibilità di discriminare tra differenti materiali analizzando bande differenti</a:t>
            </a:r>
          </a:p>
          <a:p>
            <a:pPr algn="just"/>
            <a:r>
              <a:rPr lang="it-IT" dirty="0" smtClean="0"/>
              <a:t>Vediamo un esempio</a:t>
            </a:r>
          </a:p>
          <a:p>
            <a:pPr algn="just"/>
            <a:endParaRPr lang="it-IT" dirty="0"/>
          </a:p>
        </p:txBody>
      </p:sp>
      <p:pic>
        <p:nvPicPr>
          <p:cNvPr id="4098" name="Picture 2" descr="http://sciencenordic.com/sites/default/files/imagecache/620x/sn3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2"/>
          <a:stretch/>
        </p:blipFill>
        <p:spPr bwMode="auto">
          <a:xfrm>
            <a:off x="2431465" y="3563471"/>
            <a:ext cx="7329070" cy="31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344021" y="4869425"/>
            <a:ext cx="2221219" cy="52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Immagine RGB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4100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989477" y="2354832"/>
            <a:ext cx="2412629" cy="69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547 nm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(verde)</a:t>
            </a:r>
            <a:endParaRPr lang="it-IT" sz="1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379" y="1438840"/>
            <a:ext cx="5771241" cy="5008820"/>
          </a:xfrm>
          <a:prstGeom prst="rect">
            <a:avLst/>
          </a:prstGeom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993960" y="4873913"/>
            <a:ext cx="2412629" cy="69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770 nm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smtClean="0"/>
              <a:t>(NIR)</a:t>
            </a:r>
            <a:endParaRPr lang="it-IT" sz="1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88875" y="6488668"/>
            <a:ext cx="641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http://sciencenordic.com/lengthy-can-do-list-colour-camera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05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 alle immagini </a:t>
            </a:r>
            <a:r>
              <a:rPr lang="it-IT" dirty="0" err="1" smtClean="0"/>
              <a:t>iperspettrali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88875" y="6448327"/>
            <a:ext cx="641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http://sciencenordic.com/lengthy-can-do-list-colour-camera</a:t>
            </a:r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477795" y="1139361"/>
            <a:ext cx="10320193" cy="1482815"/>
          </a:xfrm>
        </p:spPr>
        <p:txBody>
          <a:bodyPr/>
          <a:lstStyle/>
          <a:p>
            <a:pPr algn="just"/>
            <a:endParaRPr lang="it-IT" dirty="0" smtClean="0"/>
          </a:p>
          <a:p>
            <a:pPr algn="just"/>
            <a:r>
              <a:rPr lang="it-IT" dirty="0" smtClean="0"/>
              <a:t>Con centinai di bande a disposizione è possibile evidenziare estrarre molteplici informazioni, come ad esempio la presenza di anomalie</a:t>
            </a: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endParaRPr lang="it-IT" dirty="0"/>
          </a:p>
        </p:txBody>
      </p:sp>
      <p:pic>
        <p:nvPicPr>
          <p:cNvPr id="7170" name="Picture 2" descr="http://sciencenordic.com/sites/default/files/imagecache/620x/lego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51" y="2622176"/>
            <a:ext cx="8934637" cy="37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2011</Words>
  <Application>Microsoft Office PowerPoint</Application>
  <PresentationFormat>Widescreen</PresentationFormat>
  <Paragraphs>865</Paragraphs>
  <Slides>66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Wingdings</vt:lpstr>
      <vt:lpstr>Tema di Office</vt:lpstr>
      <vt:lpstr>Medicina iperspettrale: applicazioni e prospettive</vt:lpstr>
      <vt:lpstr>Indice</vt:lpstr>
      <vt:lpstr>Introduzione alle immagini iperspettrali</vt:lpstr>
      <vt:lpstr>Introduzione alle immagini iperspettrali</vt:lpstr>
      <vt:lpstr>Introduzione alle immagini iperspettrali</vt:lpstr>
      <vt:lpstr>Introduzione alle immagini iperspettrali</vt:lpstr>
      <vt:lpstr>Introduzione alle immagini iperspettrali</vt:lpstr>
      <vt:lpstr>Introduzione alle immagini iperspettrali</vt:lpstr>
      <vt:lpstr>Introduzione alle immagini iperspettrali</vt:lpstr>
      <vt:lpstr>Introduzione alle immagini iperspettrali</vt:lpstr>
      <vt:lpstr>Introduzione alle immagini iperspettrali</vt:lpstr>
      <vt:lpstr>Sistemi di acquisizione</vt:lpstr>
      <vt:lpstr>Sistemi di acquisizione – Whiskbroom</vt:lpstr>
      <vt:lpstr>Sistemi di acquisizione – Pushbroom</vt:lpstr>
      <vt:lpstr>Sistemi di acquisizione – Staring</vt:lpstr>
      <vt:lpstr>Sistemi di acquisizione – Snapshot</vt:lpstr>
      <vt:lpstr>Sistemi di acquisizione – Problematiche</vt:lpstr>
      <vt:lpstr>Unmixing iperspettrale</vt:lpstr>
      <vt:lpstr>Unmixing iperspettrale</vt:lpstr>
      <vt:lpstr>Unmixing iperspettrale</vt:lpstr>
      <vt:lpstr>Sistemi di acquisizione – Problematiche</vt:lpstr>
      <vt:lpstr>Classificazione di immagini iperspettrali</vt:lpstr>
      <vt:lpstr>Neural networks</vt:lpstr>
      <vt:lpstr>Neural networks</vt:lpstr>
      <vt:lpstr>Neural networks</vt:lpstr>
      <vt:lpstr>Neural networks</vt:lpstr>
      <vt:lpstr>Support Vector Machines</vt:lpstr>
      <vt:lpstr>Support Vector Machines</vt:lpstr>
      <vt:lpstr>Support Vector Machines</vt:lpstr>
      <vt:lpstr>Support Vector Machines</vt:lpstr>
      <vt:lpstr>Elaborazione di immagini iperspettrali</vt:lpstr>
      <vt:lpstr>Tassonomia di Flynn</vt:lpstr>
      <vt:lpstr>Tecnologie per analisi di immagini iperspettrali</vt:lpstr>
      <vt:lpstr>Tecnologie per analisi di immagini iperspettrali</vt:lpstr>
      <vt:lpstr>Tecnologie per analisi di immagini iperspettrali</vt:lpstr>
      <vt:lpstr>Tecnologie per analisi di immagini iperspettrali</vt:lpstr>
      <vt:lpstr>Tecnologie per analisi di immagini iperspettrali</vt:lpstr>
      <vt:lpstr>Tecnologie per analisi di immagini iperspettrali</vt:lpstr>
      <vt:lpstr>Tecnologie per analisi di immagini iperspettrali</vt:lpstr>
      <vt:lpstr>Tecnologie per analisi di immagini iperspettrali</vt:lpstr>
      <vt:lpstr>Tecnologie per analisi di immagini iperspettrali</vt:lpstr>
      <vt:lpstr>Immagini iperspettrali in medicina</vt:lpstr>
      <vt:lpstr>Diagnosi basata su immagini iperspettrali</vt:lpstr>
      <vt:lpstr>Diagnosi di tumori alla lingua</vt:lpstr>
      <vt:lpstr>Diagnosi di tumori alla lingua</vt:lpstr>
      <vt:lpstr>Diagnosi di tumori alla lingua</vt:lpstr>
      <vt:lpstr>Diagnosi di tumori alla lingua</vt:lpstr>
      <vt:lpstr>Diagnosi di tumori alla lingua</vt:lpstr>
      <vt:lpstr>Diagnosi di patologie cardiocircolatorie</vt:lpstr>
      <vt:lpstr>Diagnosi di patologie cardiocircolatorie</vt:lpstr>
      <vt:lpstr>Supporto alla chirurgia</vt:lpstr>
      <vt:lpstr>Supporto alla chirurgia</vt:lpstr>
      <vt:lpstr>Supporto alla chirurgia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Supporto alla chirurgia – il progetto HELICoiD</vt:lpstr>
      <vt:lpstr>Conclusioni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Medicina iperspettrale: applicazioni e porspettive</dc:title>
  <dc:creator>Emanuele Torti</dc:creator>
  <cp:lastModifiedBy>Emanuele Torti</cp:lastModifiedBy>
  <cp:revision>180</cp:revision>
  <dcterms:created xsi:type="dcterms:W3CDTF">2016-04-05T07:09:59Z</dcterms:created>
  <dcterms:modified xsi:type="dcterms:W3CDTF">2016-04-11T16:16:22Z</dcterms:modified>
</cp:coreProperties>
</file>